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"/>
  </p:notesMasterIdLst>
  <p:sldIdLst>
    <p:sldId id="256" r:id="rId2"/>
  </p:sldIdLst>
  <p:sldSz cx="41148000" cy="36576000"/>
  <p:notesSz cx="9601200" cy="7315200"/>
  <p:embeddedFontLst>
    <p:embeddedFont>
      <p:font typeface="Corsiva" panose="020B0604020202020204" charset="0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Karla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12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ED8A70-B4B5-4249-BCF4-09D27030A526}">
  <a:tblStyle styleId="{1DED8A70-B4B5-4249-BCF4-09D27030A52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046" autoAdjust="0"/>
    <p:restoredTop sz="94660"/>
  </p:normalViewPr>
  <p:slideViewPr>
    <p:cSldViewPr snapToGrid="0">
      <p:cViewPr>
        <p:scale>
          <a:sx n="37" d="100"/>
          <a:sy n="37" d="100"/>
        </p:scale>
        <p:origin x="-792" y="-4920"/>
      </p:cViewPr>
      <p:guideLst>
        <p:guide orient="horz" pos="11520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437187" y="0"/>
            <a:ext cx="416242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258296" y="549275"/>
            <a:ext cx="30846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1911" cy="3290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948488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437187" y="6948488"/>
            <a:ext cx="4162425" cy="365125"/>
          </a:xfrm>
          <a:prstGeom prst="rect">
            <a:avLst/>
          </a:prstGeom>
          <a:noFill/>
          <a:ln>
            <a:noFill/>
          </a:ln>
        </p:spPr>
        <p:txBody>
          <a:bodyPr lIns="96300" tIns="48150" rIns="96300" bIns="481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02433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49275"/>
            <a:ext cx="3086100" cy="2743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1911" cy="3290886"/>
          </a:xfrm>
          <a:prstGeom prst="rect">
            <a:avLst/>
          </a:prstGeom>
          <a:noFill/>
          <a:ln>
            <a:noFill/>
          </a:ln>
        </p:spPr>
        <p:txBody>
          <a:bodyPr lIns="96300" tIns="48150" rIns="96300" bIns="48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5437187" y="6948488"/>
            <a:ext cx="4162425" cy="365125"/>
          </a:xfrm>
          <a:prstGeom prst="rect">
            <a:avLst/>
          </a:prstGeom>
          <a:noFill/>
          <a:ln>
            <a:noFill/>
          </a:ln>
        </p:spPr>
        <p:txBody>
          <a:bodyPr lIns="96300" tIns="48150" rIns="96300" bIns="481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1</a:t>
            </a:fld>
            <a:endParaRPr lang="en-US" sz="14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50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8504710" y="2087103"/>
            <a:ext cx="24138600" cy="370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638478" algn="l" rtl="0">
              <a:spcBef>
                <a:spcPts val="2920"/>
              </a:spcBef>
              <a:buClr>
                <a:schemeClr val="dk1"/>
              </a:buClr>
              <a:buSzPct val="1000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496487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354495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46708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471720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476359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46829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47293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47757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18857410" y="12439639"/>
            <a:ext cx="31208100" cy="92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2091" y="3524239"/>
            <a:ext cx="31208100" cy="2708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638478" algn="l" rtl="0">
              <a:spcBef>
                <a:spcPts val="2920"/>
              </a:spcBef>
              <a:buClr>
                <a:schemeClr val="dk1"/>
              </a:buClr>
              <a:buSzPct val="1000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496487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354495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46708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471720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476359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46829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47293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47757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3086101" y="11362269"/>
            <a:ext cx="34975800" cy="78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172202" y="20726400"/>
            <a:ext cx="28803600" cy="934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920"/>
              </a:spcBef>
              <a:buClr>
                <a:srgbClr val="888888"/>
              </a:buClr>
              <a:buFont typeface="Arial"/>
              <a:buNone/>
              <a:defRPr sz="14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ctr" rtl="0">
              <a:spcBef>
                <a:spcPts val="2560"/>
              </a:spcBef>
              <a:buClr>
                <a:srgbClr val="888888"/>
              </a:buClr>
              <a:buFont typeface="Arial"/>
              <a:buNone/>
              <a:defRPr sz="1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ctr" rtl="0">
              <a:spcBef>
                <a:spcPts val="2200"/>
              </a:spcBef>
              <a:buClr>
                <a:srgbClr val="888888"/>
              </a:buClr>
              <a:buFont typeface="Arial"/>
              <a:buNone/>
              <a:defRPr sz="1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ctr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057400" y="8534403"/>
            <a:ext cx="37033200" cy="2413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638478" algn="l" rtl="0">
              <a:spcBef>
                <a:spcPts val="2920"/>
              </a:spcBef>
              <a:buClr>
                <a:schemeClr val="dk1"/>
              </a:buClr>
              <a:buSzPct val="1000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496487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354495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46708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471720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476359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46829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47293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47757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250409" y="23503470"/>
            <a:ext cx="34975800" cy="726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8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250409" y="15502472"/>
            <a:ext cx="34975800" cy="80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820"/>
              </a:spcBef>
              <a:buClr>
                <a:srgbClr val="888888"/>
              </a:buClr>
              <a:buFont typeface="Arial"/>
              <a:buNone/>
              <a:defRPr sz="9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1640"/>
              </a:spcBef>
              <a:buClr>
                <a:srgbClr val="888888"/>
              </a:buClr>
              <a:buFont typeface="Arial"/>
              <a:buNone/>
              <a:defRPr sz="8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1460"/>
              </a:spcBef>
              <a:buClr>
                <a:srgbClr val="888888"/>
              </a:buClr>
              <a:buFont typeface="Arial"/>
              <a:buNone/>
              <a:defRPr sz="7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128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057400" y="8534403"/>
            <a:ext cx="18173700" cy="2413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752778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•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610787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–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47514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524233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528870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»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533509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525447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530085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534723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20916906" y="8534403"/>
            <a:ext cx="18173699" cy="2413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752778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•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610787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–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47514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524233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528870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»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533509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525447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530085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534723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057400" y="8187269"/>
            <a:ext cx="18180900" cy="34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2200"/>
              </a:spcBef>
              <a:buClr>
                <a:schemeClr val="dk1"/>
              </a:buClr>
              <a:buFont typeface="Arial"/>
              <a:buNone/>
              <a:defRPr sz="1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1640"/>
              </a:spcBef>
              <a:buClr>
                <a:schemeClr val="dk1"/>
              </a:buClr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2057400" y="11599333"/>
            <a:ext cx="18180900" cy="210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867078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73143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532295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581383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–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586020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»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590659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582597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587235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591873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20902621" y="8187269"/>
            <a:ext cx="18188100" cy="34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2200"/>
              </a:spcBef>
              <a:buClr>
                <a:schemeClr val="dk1"/>
              </a:buClr>
              <a:buFont typeface="Arial"/>
              <a:buNone/>
              <a:defRPr sz="1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1640"/>
              </a:spcBef>
              <a:buClr>
                <a:schemeClr val="dk1"/>
              </a:buClr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1460"/>
              </a:spcBef>
              <a:buClr>
                <a:schemeClr val="dk1"/>
              </a:buClr>
              <a:buFont typeface="Arial"/>
              <a:buNone/>
              <a:defRPr sz="7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20902621" y="11599333"/>
            <a:ext cx="18188100" cy="210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867078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73143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532295" algn="l" rtl="0">
              <a:spcBef>
                <a:spcPts val="1640"/>
              </a:spcBef>
              <a:buClr>
                <a:schemeClr val="dk1"/>
              </a:buClr>
              <a:buSzPct val="1000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581383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–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586020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»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590659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582597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587235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591873" algn="l" rtl="0">
              <a:spcBef>
                <a:spcPts val="1460"/>
              </a:spcBef>
              <a:buClr>
                <a:schemeClr val="dk1"/>
              </a:buClr>
              <a:buSzPct val="100000"/>
              <a:buFont typeface="Arial"/>
              <a:buChar char="•"/>
              <a:defRPr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057402" y="1456266"/>
            <a:ext cx="13537500" cy="6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9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6087729" y="1456269"/>
            <a:ext cx="23002800" cy="3121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638478" algn="l" rtl="0">
              <a:spcBef>
                <a:spcPts val="2920"/>
              </a:spcBef>
              <a:buClr>
                <a:schemeClr val="dk1"/>
              </a:buClr>
              <a:buSzPct val="1000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496487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354495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46708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471720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476359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46829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47293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47757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2057402" y="7653869"/>
            <a:ext cx="13537500" cy="2501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8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1100"/>
              </a:spcBef>
              <a:buClr>
                <a:schemeClr val="dk1"/>
              </a:buClr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920"/>
              </a:spcBef>
              <a:buClr>
                <a:schemeClr val="dk1"/>
              </a:buClr>
              <a:buFont typeface="Arial"/>
              <a:buNone/>
              <a:defRPr sz="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065298" y="25603201"/>
            <a:ext cx="24688800" cy="30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9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8065298" y="3268133"/>
            <a:ext cx="24688800" cy="219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920"/>
              </a:spcBef>
              <a:buClr>
                <a:schemeClr val="dk1"/>
              </a:buClr>
              <a:buFont typeface="Arial"/>
              <a:buNone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2560"/>
              </a:spcBef>
              <a:buClr>
                <a:schemeClr val="dk1"/>
              </a:buClr>
              <a:buFont typeface="Arial"/>
              <a:buNone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2200"/>
              </a:spcBef>
              <a:buClr>
                <a:schemeClr val="dk1"/>
              </a:buClr>
              <a:buFont typeface="Arial"/>
              <a:buNone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1820"/>
              </a:spcBef>
              <a:buClr>
                <a:schemeClr val="dk1"/>
              </a:buClr>
              <a:buFont typeface="Arial"/>
              <a:buNone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065298" y="28625802"/>
            <a:ext cx="24688800" cy="42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8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87438" marR="0" lvl="1" indent="-4638" algn="l" rtl="0">
              <a:spcBef>
                <a:spcPts val="1100"/>
              </a:spcBef>
              <a:buClr>
                <a:schemeClr val="dk1"/>
              </a:buClr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74876" marR="0" lvl="2" indent="-9276" algn="l" rtl="0">
              <a:spcBef>
                <a:spcPts val="920"/>
              </a:spcBef>
              <a:buClr>
                <a:schemeClr val="dk1"/>
              </a:buClr>
              <a:buFont typeface="Arial"/>
              <a:buNone/>
              <a:defRPr sz="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262314" marR="0" lvl="3" indent="-1213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349752" marR="0" lvl="4" indent="-5852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437190" marR="0" lvl="5" indent="-10490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524628" marR="0" lvl="6" indent="-2427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612066" marR="0" lvl="7" indent="-7066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699505" marR="0" lvl="8" indent="-11704" algn="l" rtl="0">
              <a:spcBef>
                <a:spcPts val="820"/>
              </a:spcBef>
              <a:buClr>
                <a:schemeClr val="dk1"/>
              </a:buClr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057400" y="1464735"/>
            <a:ext cx="37033200" cy="60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057400" y="8534403"/>
            <a:ext cx="37033200" cy="2413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65579" marR="0" lvl="0" indent="-638478" algn="l" rtl="0">
              <a:spcBef>
                <a:spcPts val="2920"/>
              </a:spcBef>
              <a:buClr>
                <a:schemeClr val="dk1"/>
              </a:buClr>
              <a:buSzPct val="1000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392087" marR="0" lvl="1" indent="-496487" algn="l" rtl="0">
              <a:spcBef>
                <a:spcPts val="2560"/>
              </a:spcBef>
              <a:buClr>
                <a:schemeClr val="dk1"/>
              </a:buClr>
              <a:buSzPct val="1000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218595" marR="0" lvl="2" indent="-354495" algn="l" rtl="0">
              <a:spcBef>
                <a:spcPts val="2200"/>
              </a:spcBef>
              <a:buClr>
                <a:schemeClr val="dk1"/>
              </a:buClr>
              <a:buSzPct val="100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306033" marR="0" lvl="3" indent="-46708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93471" marR="0" lvl="4" indent="-471720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480909" marR="0" lvl="5" indent="-476359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568347" marR="0" lvl="6" indent="-468297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655785" marR="0" lvl="7" indent="-472935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743224" marR="0" lvl="8" indent="-477573" algn="l" rtl="0">
              <a:spcBef>
                <a:spcPts val="1820"/>
              </a:spcBef>
              <a:buClr>
                <a:schemeClr val="dk1"/>
              </a:buClr>
              <a:buSzPct val="100000"/>
              <a:buFont typeface="Arial"/>
              <a:buChar char="•"/>
              <a:defRPr sz="9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057400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4058905" y="33900534"/>
            <a:ext cx="13030200" cy="19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9489408" y="33900534"/>
            <a:ext cx="9601200" cy="1947300"/>
          </a:xfrm>
          <a:prstGeom prst="rect">
            <a:avLst/>
          </a:prstGeom>
          <a:noFill/>
          <a:ln>
            <a:noFill/>
          </a:ln>
        </p:spPr>
        <p:txBody>
          <a:bodyPr lIns="417475" tIns="208725" rIns="417475" bIns="2087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5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55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1.png"/><Relationship Id="rId47" Type="http://schemas.openxmlformats.org/officeDocument/2006/relationships/image" Target="../media/image6.png"/><Relationship Id="rId50" Type="http://schemas.openxmlformats.org/officeDocument/2006/relationships/image" Target="../media/image9.png"/><Relationship Id="rId55" Type="http://schemas.openxmlformats.org/officeDocument/2006/relationships/image" Target="../media/image14.png"/><Relationship Id="rId63" Type="http://schemas.openxmlformats.org/officeDocument/2006/relationships/image" Target="../media/image22.png"/><Relationship Id="rId68" Type="http://schemas.openxmlformats.org/officeDocument/2006/relationships/image" Target="../media/image27.png"/><Relationship Id="rId76" Type="http://schemas.openxmlformats.org/officeDocument/2006/relationships/image" Target="../media/image35.png"/><Relationship Id="rId84" Type="http://schemas.openxmlformats.org/officeDocument/2006/relationships/image" Target="../media/image43.png"/><Relationship Id="rId89" Type="http://schemas.openxmlformats.org/officeDocument/2006/relationships/image" Target="../media/image48.png"/><Relationship Id="rId7" Type="http://schemas.openxmlformats.org/officeDocument/2006/relationships/tags" Target="../tags/tag7.xml"/><Relationship Id="rId71" Type="http://schemas.openxmlformats.org/officeDocument/2006/relationships/image" Target="../media/image30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slideLayout" Target="../slideLayouts/slideLayout1.xml"/><Relationship Id="rId45" Type="http://schemas.openxmlformats.org/officeDocument/2006/relationships/image" Target="../media/image4.png"/><Relationship Id="rId53" Type="http://schemas.openxmlformats.org/officeDocument/2006/relationships/image" Target="../media/image12.jpeg"/><Relationship Id="rId58" Type="http://schemas.openxmlformats.org/officeDocument/2006/relationships/image" Target="../media/image17.png"/><Relationship Id="rId66" Type="http://schemas.openxmlformats.org/officeDocument/2006/relationships/image" Target="../media/image25.png"/><Relationship Id="rId74" Type="http://schemas.openxmlformats.org/officeDocument/2006/relationships/image" Target="../media/image33.png"/><Relationship Id="rId79" Type="http://schemas.openxmlformats.org/officeDocument/2006/relationships/image" Target="../media/image38.png"/><Relationship Id="rId87" Type="http://schemas.openxmlformats.org/officeDocument/2006/relationships/image" Target="../media/image46.png"/><Relationship Id="rId5" Type="http://schemas.openxmlformats.org/officeDocument/2006/relationships/tags" Target="../tags/tag5.xml"/><Relationship Id="rId61" Type="http://schemas.openxmlformats.org/officeDocument/2006/relationships/image" Target="../media/image20.png"/><Relationship Id="rId82" Type="http://schemas.openxmlformats.org/officeDocument/2006/relationships/image" Target="../media/image41.png"/><Relationship Id="rId90" Type="http://schemas.openxmlformats.org/officeDocument/2006/relationships/image" Target="../media/image49.pn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2.png"/><Relationship Id="rId48" Type="http://schemas.openxmlformats.org/officeDocument/2006/relationships/image" Target="../media/image7.png"/><Relationship Id="rId56" Type="http://schemas.openxmlformats.org/officeDocument/2006/relationships/image" Target="../media/image15.png"/><Relationship Id="rId64" Type="http://schemas.openxmlformats.org/officeDocument/2006/relationships/image" Target="../media/image23.png"/><Relationship Id="rId69" Type="http://schemas.openxmlformats.org/officeDocument/2006/relationships/image" Target="../media/image28.png"/><Relationship Id="rId77" Type="http://schemas.openxmlformats.org/officeDocument/2006/relationships/image" Target="../media/image36.png"/><Relationship Id="rId8" Type="http://schemas.openxmlformats.org/officeDocument/2006/relationships/tags" Target="../tags/tag8.xml"/><Relationship Id="rId51" Type="http://schemas.openxmlformats.org/officeDocument/2006/relationships/image" Target="../media/image10.png"/><Relationship Id="rId72" Type="http://schemas.openxmlformats.org/officeDocument/2006/relationships/image" Target="../media/image31.png"/><Relationship Id="rId80" Type="http://schemas.openxmlformats.org/officeDocument/2006/relationships/image" Target="../media/image39.png"/><Relationship Id="rId85" Type="http://schemas.openxmlformats.org/officeDocument/2006/relationships/image" Target="../media/image44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5.png"/><Relationship Id="rId59" Type="http://schemas.openxmlformats.org/officeDocument/2006/relationships/image" Target="../media/image18.png"/><Relationship Id="rId67" Type="http://schemas.openxmlformats.org/officeDocument/2006/relationships/image" Target="../media/image26.png"/><Relationship Id="rId20" Type="http://schemas.openxmlformats.org/officeDocument/2006/relationships/tags" Target="../tags/tag20.xml"/><Relationship Id="rId41" Type="http://schemas.openxmlformats.org/officeDocument/2006/relationships/notesSlide" Target="../notesSlides/notesSlide1.xml"/><Relationship Id="rId54" Type="http://schemas.openxmlformats.org/officeDocument/2006/relationships/image" Target="../media/image13.png"/><Relationship Id="rId62" Type="http://schemas.openxmlformats.org/officeDocument/2006/relationships/image" Target="../media/image21.png"/><Relationship Id="rId70" Type="http://schemas.openxmlformats.org/officeDocument/2006/relationships/image" Target="../media/image29.png"/><Relationship Id="rId75" Type="http://schemas.openxmlformats.org/officeDocument/2006/relationships/image" Target="../media/image34.png"/><Relationship Id="rId83" Type="http://schemas.openxmlformats.org/officeDocument/2006/relationships/image" Target="../media/image42.png"/><Relationship Id="rId88" Type="http://schemas.openxmlformats.org/officeDocument/2006/relationships/image" Target="../media/image47.png"/><Relationship Id="rId91" Type="http://schemas.openxmlformats.org/officeDocument/2006/relationships/image" Target="../media/image5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8.jpeg"/><Relationship Id="rId57" Type="http://schemas.openxmlformats.org/officeDocument/2006/relationships/image" Target="../media/image16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image" Target="../media/image3.png"/><Relationship Id="rId52" Type="http://schemas.openxmlformats.org/officeDocument/2006/relationships/image" Target="../media/image11.png"/><Relationship Id="rId60" Type="http://schemas.openxmlformats.org/officeDocument/2006/relationships/image" Target="../media/image19.png"/><Relationship Id="rId65" Type="http://schemas.openxmlformats.org/officeDocument/2006/relationships/image" Target="../media/image24.png"/><Relationship Id="rId73" Type="http://schemas.openxmlformats.org/officeDocument/2006/relationships/image" Target="../media/image32.png"/><Relationship Id="rId78" Type="http://schemas.openxmlformats.org/officeDocument/2006/relationships/image" Target="../media/image37.png"/><Relationship Id="rId81" Type="http://schemas.openxmlformats.org/officeDocument/2006/relationships/image" Target="../media/image40.png"/><Relationship Id="rId86" Type="http://schemas.openxmlformats.org/officeDocument/2006/relationships/image" Target="../media/image45.png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27681070" y="5331835"/>
            <a:ext cx="12836400" cy="2897765"/>
          </a:xfrm>
          <a:prstGeom prst="roundRect">
            <a:avLst>
              <a:gd name="adj" fmla="val 4719"/>
            </a:avLst>
          </a:prstGeom>
          <a:noFill/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7681071" y="5081234"/>
            <a:ext cx="12836313" cy="559219"/>
          </a:xfrm>
          <a:prstGeom prst="rect">
            <a:avLst/>
          </a:prstGeom>
          <a:solidFill>
            <a:srgbClr val="3333CC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CP</a:t>
            </a:r>
            <a:r>
              <a:rPr lang="en-US" sz="4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-Train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7836132" y="5801719"/>
            <a:ext cx="12335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Treat hidden variables as instance level labels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Train a CPE classifier      for each label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Use                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 model probability that the       instance in bag   expresses label  </a:t>
            </a:r>
            <a:br>
              <a:rPr lang="en-US" sz="35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endParaRPr lang="en-US" sz="35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4163400" y="10854466"/>
            <a:ext cx="12837300" cy="4926300"/>
          </a:xfrm>
          <a:prstGeom prst="roundRect">
            <a:avLst>
              <a:gd name="adj" fmla="val 6652"/>
            </a:avLst>
          </a:prstGeom>
          <a:solidFill>
            <a:schemeClr val="bg1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2595834" y="12253176"/>
            <a:ext cx="4148548" cy="29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4199675" y="7315025"/>
            <a:ext cx="12837300" cy="3077432"/>
          </a:xfrm>
          <a:prstGeom prst="roundRect">
            <a:avLst>
              <a:gd name="adj" fmla="val 6652"/>
            </a:avLst>
          </a:prstGeom>
          <a:noFill/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43">
            <a:alphaModFix/>
          </a:blip>
          <a:srcRect r="11824"/>
          <a:stretch/>
        </p:blipFill>
        <p:spPr>
          <a:xfrm>
            <a:off x="23873350" y="8093650"/>
            <a:ext cx="2873725" cy="22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14199675" y="7315025"/>
            <a:ext cx="12837300" cy="685800"/>
          </a:xfrm>
          <a:prstGeom prst="rect">
            <a:avLst/>
          </a:prstGeom>
          <a:solidFill>
            <a:srgbClr val="3333CC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Drawbacks of Existing Approaches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14390950" y="8175549"/>
            <a:ext cx="12284400" cy="261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Training Objective </a:t>
            </a:r>
            <a:r>
              <a:rPr 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≠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Evaluation Measure</a:t>
            </a:r>
          </a:p>
          <a:p>
            <a:pPr marL="457200" marR="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Not scalable to large, web scale datasets</a:t>
            </a:r>
          </a:p>
          <a:p>
            <a:pPr marL="457200" marR="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Ill suited for label imbalance problems</a:t>
            </a:r>
          </a:p>
        </p:txBody>
      </p:sp>
      <p:grpSp>
        <p:nvGrpSpPr>
          <p:cNvPr id="173" name="Shape 173"/>
          <p:cNvGrpSpPr/>
          <p:nvPr/>
        </p:nvGrpSpPr>
        <p:grpSpPr>
          <a:xfrm>
            <a:off x="721175" y="20503896"/>
            <a:ext cx="12836320" cy="6284619"/>
            <a:chOff x="746911" y="16572798"/>
            <a:chExt cx="13350307" cy="4477500"/>
          </a:xfrm>
        </p:grpSpPr>
        <p:sp>
          <p:nvSpPr>
            <p:cNvPr id="174" name="Shape 174"/>
            <p:cNvSpPr/>
            <p:nvPr/>
          </p:nvSpPr>
          <p:spPr>
            <a:xfrm>
              <a:off x="746918" y="16572798"/>
              <a:ext cx="13350300" cy="4477500"/>
            </a:xfrm>
            <a:prstGeom prst="roundRect">
              <a:avLst>
                <a:gd name="adj" fmla="val 5524"/>
              </a:avLst>
            </a:prstGeom>
            <a:noFill/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746911" y="16572800"/>
              <a:ext cx="13350300" cy="505200"/>
            </a:xfrm>
            <a:prstGeom prst="rect">
              <a:avLst/>
            </a:prstGeom>
            <a:solidFill>
              <a:srgbClr val="3333CC"/>
            </a:solidFill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sz="45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Performance Measures</a:t>
              </a:r>
            </a:p>
          </p:txBody>
        </p:sp>
      </p:grpSp>
      <p:sp>
        <p:nvSpPr>
          <p:cNvPr id="176" name="Shape 176"/>
          <p:cNvSpPr txBox="1"/>
          <p:nvPr/>
        </p:nvSpPr>
        <p:spPr>
          <a:xfrm>
            <a:off x="4853619" y="14966913"/>
            <a:ext cx="7028006" cy="8522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Feature Vector(“ 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Sundar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Pichai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joined Google in 2004 ”)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Feature Vector(“ 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Sundar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Pichai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is the new CEO of Google ”)	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177" name="Shape 177"/>
          <p:cNvSpPr txBox="1"/>
          <p:nvPr/>
        </p:nvSpPr>
        <p:spPr>
          <a:xfrm>
            <a:off x="772650" y="21478750"/>
            <a:ext cx="12682500" cy="53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Univariate or Decomposable Measures:</a:t>
            </a:r>
          </a:p>
          <a:p>
            <a:pPr marL="457200" lvl="0" indent="-457200" rtl="0">
              <a:spcBef>
                <a:spcPts val="0"/>
              </a:spcBef>
              <a:buSzPct val="100000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Ill suited in the presence of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label imbalance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or a heavy tailed label distribution. Tend to neglect performance on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rare labels</a:t>
            </a:r>
          </a:p>
          <a:p>
            <a:pPr lvl="0">
              <a:spcBef>
                <a:spcPts val="0"/>
              </a:spcBef>
              <a:buNone/>
            </a:pPr>
            <a:endParaRPr sz="36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Multivariate Performance Measures:</a:t>
            </a:r>
          </a:p>
          <a:p>
            <a:pPr marL="457200" lvl="0" indent="-457200" rtl="0">
              <a:spcBef>
                <a:spcPts val="0"/>
              </a:spcBef>
              <a:buSzPct val="100000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Typically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non-decomposable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as their evaluation does not decompose over individual points</a:t>
            </a:r>
          </a:p>
          <a:p>
            <a:pPr marL="457200" lvl="0" indent="-457200" rtl="0">
              <a:spcBef>
                <a:spcPts val="0"/>
              </a:spcBef>
              <a:buSzPct val="100000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Some performance measures such as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F-macro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force predictor to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 well on rare labels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as well.</a:t>
            </a:r>
          </a:p>
          <a:p>
            <a:pPr lvl="0">
              <a:spcBef>
                <a:spcPts val="0"/>
              </a:spcBef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600" b="1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62888" y="585425"/>
            <a:ext cx="28743448" cy="4153500"/>
          </a:xfrm>
          <a:prstGeom prst="rect">
            <a:avLst/>
          </a:prstGeom>
          <a:noFill/>
          <a:ln>
            <a:noFill/>
          </a:ln>
        </p:spPr>
        <p:txBody>
          <a:bodyPr lIns="97400" tIns="48700" rIns="97400" bIns="48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800" b="1" dirty="0">
                <a:solidFill>
                  <a:srgbClr val="27079D"/>
                </a:solidFill>
              </a:rPr>
              <a:t>Scalable Optimization of Multivariate Performance Measures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800" b="1" dirty="0">
                <a:solidFill>
                  <a:srgbClr val="27079D"/>
                </a:solidFill>
              </a:rPr>
              <a:t>in Multi-instance Multi-label Learning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lang="en-US" sz="3000" b="1" dirty="0">
                <a:solidFill>
                  <a:srgbClr val="003399"/>
                </a:solidFill>
              </a:rPr>
              <a:t>Apoorv Aggarwal*, Sandip Ghoshal*, Ankith M S*, Suhit Sinha*, Ganesh Ramakrishnan*, Purushottam Kar</a:t>
            </a:r>
            <a:r>
              <a:rPr lang="en-US" sz="3000" b="1" baseline="30000" dirty="0">
                <a:solidFill>
                  <a:srgbClr val="003399"/>
                </a:solidFill>
              </a:rPr>
              <a:t>#</a:t>
            </a:r>
            <a:r>
              <a:rPr lang="en-US" sz="3000" b="1" dirty="0">
                <a:solidFill>
                  <a:srgbClr val="003399"/>
                </a:solidFill>
              </a:rPr>
              <a:t>, </a:t>
            </a:r>
            <a:r>
              <a:rPr lang="en-US" sz="3000" b="1" dirty="0" err="1">
                <a:solidFill>
                  <a:srgbClr val="003399"/>
                </a:solidFill>
              </a:rPr>
              <a:t>Prateek</a:t>
            </a:r>
            <a:r>
              <a:rPr lang="en-US" sz="3000" b="1" dirty="0">
                <a:solidFill>
                  <a:srgbClr val="003399"/>
                </a:solidFill>
              </a:rPr>
              <a:t> Jain</a:t>
            </a:r>
            <a:r>
              <a:rPr lang="en-US" sz="3000" b="1" baseline="30000" dirty="0">
                <a:solidFill>
                  <a:srgbClr val="003399"/>
                </a:solidFill>
              </a:rPr>
              <a:t>†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lang="en-US" sz="2100" b="1" dirty="0">
                <a:solidFill>
                  <a:srgbClr val="003399"/>
                </a:solidFill>
              </a:rPr>
              <a:t>*</a:t>
            </a:r>
            <a:r>
              <a:rPr lang="en-US" sz="21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Indian</a:t>
            </a:r>
            <a:r>
              <a:rPr lang="en-US" sz="2100" b="1" dirty="0">
                <a:solidFill>
                  <a:srgbClr val="003399"/>
                </a:solidFill>
              </a:rPr>
              <a:t> Institute of Technology Bombay</a:t>
            </a:r>
            <a:r>
              <a:rPr lang="en-US" sz="21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, INDIA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lang="en-US" sz="2100" b="1" baseline="30000" dirty="0">
                <a:solidFill>
                  <a:srgbClr val="003399"/>
                </a:solidFill>
              </a:rPr>
              <a:t>#</a:t>
            </a:r>
            <a:r>
              <a:rPr lang="en-US" sz="2100" b="1" dirty="0">
                <a:solidFill>
                  <a:srgbClr val="003399"/>
                </a:solidFill>
              </a:rPr>
              <a:t>Indian Institute of Technology Kanpur, INDIA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baseline="30000" dirty="0">
                <a:solidFill>
                  <a:srgbClr val="003399"/>
                </a:solidFill>
              </a:rPr>
              <a:t>†</a:t>
            </a:r>
            <a:r>
              <a:rPr lang="en-US" sz="2100" b="1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Microsoft Research, INDIA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44">
            <a:alphaModFix/>
          </a:blip>
          <a:stretch/>
        </p:blipFill>
        <p:spPr>
          <a:xfrm>
            <a:off x="35352095" y="1713164"/>
            <a:ext cx="5567224" cy="1557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Shape 180"/>
          <p:cNvGrpSpPr/>
          <p:nvPr/>
        </p:nvGrpSpPr>
        <p:grpSpPr>
          <a:xfrm>
            <a:off x="14196552" y="5121016"/>
            <a:ext cx="12825234" cy="1749647"/>
            <a:chOff x="835233" y="16447293"/>
            <a:chExt cx="13429564" cy="1496448"/>
          </a:xfrm>
        </p:grpSpPr>
        <p:sp>
          <p:nvSpPr>
            <p:cNvPr id="181" name="Shape 181"/>
            <p:cNvSpPr/>
            <p:nvPr/>
          </p:nvSpPr>
          <p:spPr>
            <a:xfrm>
              <a:off x="835233" y="16447293"/>
              <a:ext cx="13429564" cy="1496448"/>
            </a:xfrm>
            <a:prstGeom prst="roundRect">
              <a:avLst>
                <a:gd name="adj" fmla="val 9659"/>
              </a:avLst>
            </a:prstGeom>
            <a:solidFill>
              <a:srgbClr val="FFFF99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1086267" y="16452423"/>
              <a:ext cx="12801599" cy="1294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B0BE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3600" b="1" dirty="0" err="1">
                  <a:solidFill>
                    <a:srgbClr val="3B0BEB"/>
                  </a:solidFill>
                  <a:latin typeface="Calibri"/>
                  <a:ea typeface="Calibri"/>
                  <a:cs typeface="Calibri"/>
                  <a:sym typeface="Calibri"/>
                </a:rPr>
                <a:t>MIML_perf</a:t>
              </a:r>
              <a:r>
                <a:rPr lang="en-US" sz="3600" b="1" dirty="0">
                  <a:solidFill>
                    <a:srgbClr val="3B0BEB"/>
                  </a:solidFill>
                  <a:latin typeface="Calibri"/>
                  <a:ea typeface="Calibri"/>
                  <a:cs typeface="Calibri"/>
                  <a:sym typeface="Calibri"/>
                </a:rPr>
                <a:t>:  </a:t>
              </a:r>
              <a:r>
                <a:rPr lang="en-US" sz="3600" b="1" dirty="0">
                  <a:latin typeface="Calibri"/>
                  <a:ea typeface="Calibri"/>
                  <a:cs typeface="Calibri"/>
                  <a:sym typeface="Calibri"/>
                </a:rPr>
                <a:t>A Novel </a:t>
              </a:r>
              <a:r>
                <a:rPr lang="en-US" sz="36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Plugin Classifier</a:t>
              </a:r>
              <a:r>
                <a:rPr lang="en-US" sz="3600" b="1" dirty="0">
                  <a:latin typeface="Calibri"/>
                  <a:ea typeface="Calibri"/>
                  <a:cs typeface="Calibri"/>
                  <a:sym typeface="Calibri"/>
                </a:rPr>
                <a:t> Learning Framework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6" name="Shape 18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32151135" y="1139981"/>
            <a:ext cx="2940286" cy="294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28833657" y="1108357"/>
            <a:ext cx="3056805" cy="2994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14149091" y="16242776"/>
            <a:ext cx="12887884" cy="8890848"/>
            <a:chOff x="14615318" y="14295484"/>
            <a:chExt cx="13350300" cy="5870400"/>
          </a:xfrm>
        </p:grpSpPr>
        <p:sp>
          <p:nvSpPr>
            <p:cNvPr id="190" name="Shape 190"/>
            <p:cNvSpPr/>
            <p:nvPr/>
          </p:nvSpPr>
          <p:spPr>
            <a:xfrm>
              <a:off x="14615318" y="14295784"/>
              <a:ext cx="13350300" cy="5867400"/>
            </a:xfrm>
            <a:prstGeom prst="roundRect">
              <a:avLst>
                <a:gd name="adj" fmla="val 7344"/>
              </a:avLst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11984918" y="16925884"/>
              <a:ext cx="5870400" cy="609600"/>
            </a:xfrm>
            <a:prstGeom prst="rect">
              <a:avLst/>
            </a:prstGeom>
            <a:solidFill>
              <a:srgbClr val="9E0000"/>
            </a:solidFill>
            <a:ln w="38100" cap="flat" cmpd="sng">
              <a:solidFill>
                <a:srgbClr val="9E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MIML_perf</a:t>
              </a:r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27738100" y="20855897"/>
            <a:ext cx="12836316" cy="4296798"/>
            <a:chOff x="14767715" y="20706643"/>
            <a:chExt cx="13350303" cy="3276997"/>
          </a:xfrm>
        </p:grpSpPr>
        <p:sp>
          <p:nvSpPr>
            <p:cNvPr id="201" name="Shape 201"/>
            <p:cNvSpPr/>
            <p:nvPr/>
          </p:nvSpPr>
          <p:spPr>
            <a:xfrm>
              <a:off x="14767718" y="20714840"/>
              <a:ext cx="13350300" cy="3268800"/>
            </a:xfrm>
            <a:prstGeom prst="roundRect">
              <a:avLst>
                <a:gd name="adj" fmla="val 4719"/>
              </a:avLst>
            </a:prstGeom>
            <a:noFill/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4767715" y="20706643"/>
              <a:ext cx="13350299" cy="489000"/>
            </a:xfrm>
            <a:prstGeom prst="rect">
              <a:avLst/>
            </a:prstGeom>
            <a:solidFill>
              <a:srgbClr val="3333CC"/>
            </a:solidFill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sz="45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Estimating the Hidden Variables</a:t>
              </a:r>
            </a:p>
          </p:txBody>
        </p:sp>
      </p:grpSp>
      <p:sp>
        <p:nvSpPr>
          <p:cNvPr id="203" name="Shape 203"/>
          <p:cNvSpPr txBox="1"/>
          <p:nvPr/>
        </p:nvSpPr>
        <p:spPr>
          <a:xfrm>
            <a:off x="28041533" y="21590427"/>
            <a:ext cx="12284400" cy="33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bag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 not have label     →                     (extreme sparsity)</a:t>
            </a:r>
          </a:p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bag    has label   , choose</a:t>
            </a:r>
            <a:r>
              <a:rPr lang="en-US" sz="3600" baseline="30000" dirty="0">
                <a:latin typeface="Calibri"/>
                <a:ea typeface="Calibri"/>
                <a:cs typeface="Calibri"/>
                <a:sym typeface="Calibri"/>
              </a:rPr>
              <a:t>                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instances probabilistically according to CPE scores and make them 1</a:t>
            </a:r>
          </a:p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Choice of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Initialization    – </a:t>
            </a:r>
          </a:p>
          <a:p>
            <a: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Subsequently  – 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757525" y="7384325"/>
            <a:ext cx="12682452" cy="12763794"/>
            <a:chOff x="1522398" y="4712489"/>
            <a:chExt cx="15172212" cy="8085003"/>
          </a:xfrm>
        </p:grpSpPr>
        <p:sp>
          <p:nvSpPr>
            <p:cNvPr id="208" name="Shape 208"/>
            <p:cNvSpPr/>
            <p:nvPr/>
          </p:nvSpPr>
          <p:spPr>
            <a:xfrm>
              <a:off x="1522411" y="4712492"/>
              <a:ext cx="15172200" cy="8085000"/>
            </a:xfrm>
            <a:prstGeom prst="roundRect">
              <a:avLst>
                <a:gd name="adj" fmla="val 2139"/>
              </a:avLst>
            </a:prstGeom>
            <a:noFill/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13725" tIns="56850" rIns="113725" bIns="56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5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522398" y="4712489"/>
              <a:ext cx="15172200" cy="449100"/>
            </a:xfrm>
            <a:prstGeom prst="rect">
              <a:avLst/>
            </a:prstGeom>
            <a:solidFill>
              <a:srgbClr val="3333CC"/>
            </a:solidFill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13725" tIns="56850" rIns="113725" bIns="56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sz="45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Multi Instance Multi Label Learning</a:t>
              </a:r>
            </a:p>
          </p:txBody>
        </p:sp>
      </p:grpSp>
      <p:sp>
        <p:nvSpPr>
          <p:cNvPr id="210" name="Shape 210"/>
          <p:cNvSpPr txBox="1"/>
          <p:nvPr/>
        </p:nvSpPr>
        <p:spPr>
          <a:xfrm>
            <a:off x="631125" y="15960019"/>
            <a:ext cx="4545300" cy="775200"/>
          </a:xfrm>
          <a:prstGeom prst="rect">
            <a:avLst/>
          </a:prstGeom>
          <a:noFill/>
          <a:ln>
            <a:noFill/>
          </a:ln>
        </p:spPr>
        <p:txBody>
          <a:bodyPr lIns="113725" tIns="56850" rIns="113725" bIns="56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Image Classification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6792266" y="15959810"/>
            <a:ext cx="4631834" cy="561621"/>
          </a:xfrm>
          <a:prstGeom prst="rect">
            <a:avLst/>
          </a:prstGeom>
          <a:noFill/>
          <a:ln>
            <a:noFill/>
          </a:ln>
        </p:spPr>
        <p:txBody>
          <a:bodyPr lIns="113725" tIns="56850" rIns="113725" bIns="56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Relation Extraction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881764" y="8230570"/>
            <a:ext cx="3028867" cy="22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Shape 213"/>
          <p:cNvCxnSpPr/>
          <p:nvPr/>
        </p:nvCxnSpPr>
        <p:spPr>
          <a:xfrm>
            <a:off x="3919592" y="9374988"/>
            <a:ext cx="625799" cy="10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4" name="Shape 214"/>
          <p:cNvSpPr txBox="1"/>
          <p:nvPr/>
        </p:nvSpPr>
        <p:spPr>
          <a:xfrm>
            <a:off x="4589300" y="9111137"/>
            <a:ext cx="2211000" cy="775200"/>
          </a:xfrm>
          <a:prstGeom prst="rect">
            <a:avLst/>
          </a:prstGeom>
          <a:noFill/>
          <a:ln>
            <a:noFill/>
          </a:ln>
        </p:spPr>
        <p:txBody>
          <a:bodyPr lIns="113725" tIns="113725" rIns="113725" bIns="1137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/>
              <a:t>{Chair, Table}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106420" y="10539198"/>
            <a:ext cx="2591870" cy="1943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Shape 216"/>
          <p:cNvCxnSpPr/>
          <p:nvPr/>
        </p:nvCxnSpPr>
        <p:spPr>
          <a:xfrm>
            <a:off x="3963500" y="11470448"/>
            <a:ext cx="625800" cy="10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7" name="Shape 217"/>
          <p:cNvSpPr txBox="1"/>
          <p:nvPr/>
        </p:nvSpPr>
        <p:spPr>
          <a:xfrm>
            <a:off x="4545613" y="11196583"/>
            <a:ext cx="3112800" cy="775200"/>
          </a:xfrm>
          <a:prstGeom prst="rect">
            <a:avLst/>
          </a:prstGeom>
          <a:noFill/>
          <a:ln>
            <a:noFill/>
          </a:ln>
        </p:spPr>
        <p:txBody>
          <a:bodyPr lIns="113725" tIns="113725" rIns="113725" bIns="1137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/>
              <a:t>{Chair, Table, Bed}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0168819" y="10810762"/>
            <a:ext cx="2873724" cy="231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>
            <a:stCxn id="221" idx="0"/>
          </p:cNvCxnSpPr>
          <p:nvPr/>
        </p:nvCxnSpPr>
        <p:spPr>
          <a:xfrm rot="10800000">
            <a:off x="10688474" y="12578847"/>
            <a:ext cx="247500" cy="1047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2" name="Shape 222"/>
          <p:cNvCxnSpPr/>
          <p:nvPr/>
        </p:nvCxnSpPr>
        <p:spPr>
          <a:xfrm rot="10800000" flipH="1">
            <a:off x="11223135" y="12472210"/>
            <a:ext cx="296400" cy="1066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3" name="Shape 223"/>
          <p:cNvCxnSpPr>
            <a:stCxn id="221" idx="3"/>
          </p:cNvCxnSpPr>
          <p:nvPr/>
        </p:nvCxnSpPr>
        <p:spPr>
          <a:xfrm rot="10800000" flipH="1">
            <a:off x="11194563" y="12444147"/>
            <a:ext cx="1244400" cy="149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4" name="Shape 224" descr="download.jp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1799272" y="14250804"/>
            <a:ext cx="1505657" cy="2103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10312507" y="13384001"/>
            <a:ext cx="1207200" cy="1041900"/>
          </a:xfrm>
          <a:prstGeom prst="cloudCallout">
            <a:avLst>
              <a:gd name="adj1" fmla="val 69267"/>
              <a:gd name="adj2" fmla="val 45364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10677384" y="13626147"/>
            <a:ext cx="517178" cy="6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1">
            <a:alphaModFix/>
          </a:blip>
          <a:srcRect r="24478" b="24771"/>
          <a:stretch/>
        </p:blipFill>
        <p:spPr>
          <a:xfrm>
            <a:off x="1088001" y="16577744"/>
            <a:ext cx="3928499" cy="233090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3678602" y="12213929"/>
            <a:ext cx="7829226" cy="893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b="1" dirty="0">
                <a:solidFill>
                  <a:srgbClr val="3F51B5"/>
                </a:solidFill>
                <a:latin typeface="Calibri"/>
                <a:ea typeface="Calibri"/>
                <a:cs typeface="Calibri"/>
                <a:sym typeface="Calibri"/>
              </a:rPr>
              <a:t>DISTANT</a:t>
            </a:r>
            <a:r>
              <a:rPr lang="en-US" sz="4000" b="1" dirty="0">
                <a:solidFill>
                  <a:srgbClr val="FF98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SUPERVISION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087075" y="13321900"/>
            <a:ext cx="9696600" cy="7503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Knowledge Base </a:t>
            </a:r>
            <a:r>
              <a:rPr lang="en-US" sz="24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sz="24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4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-US" sz="3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Corpus</a:t>
            </a:r>
          </a:p>
          <a:p>
            <a:pPr lvl="0" rtl="0">
              <a:spcBef>
                <a:spcPts val="600"/>
              </a:spcBef>
              <a:buNone/>
            </a:pPr>
            <a:endParaRPr sz="24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-US" sz="24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</a:p>
          <a:p>
            <a:pPr lvl="0" rtl="0">
              <a:spcBef>
                <a:spcPts val="600"/>
              </a:spcBef>
              <a:buNone/>
            </a:pPr>
            <a:endParaRPr sz="24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457200" rtl="0"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		</a:t>
            </a:r>
          </a:p>
        </p:txBody>
      </p:sp>
      <p:grpSp>
        <p:nvGrpSpPr>
          <p:cNvPr id="229" name="Shape 229"/>
          <p:cNvGrpSpPr/>
          <p:nvPr/>
        </p:nvGrpSpPr>
        <p:grpSpPr>
          <a:xfrm>
            <a:off x="4047174" y="12377113"/>
            <a:ext cx="996265" cy="640878"/>
            <a:chOff x="6995225" y="3381347"/>
            <a:chExt cx="517575" cy="384825"/>
          </a:xfrm>
        </p:grpSpPr>
        <p:sp>
          <p:nvSpPr>
            <p:cNvPr id="230" name="Shape 230"/>
            <p:cNvSpPr/>
            <p:nvPr/>
          </p:nvSpPr>
          <p:spPr>
            <a:xfrm>
              <a:off x="6995225" y="3381347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solidFill>
              <a:srgbClr val="000000"/>
            </a:solidFill>
            <a:ln w="12175" cap="rnd" cmpd="sng">
              <a:solidFill>
                <a:srgbClr val="3F51B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7314275" y="3567647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solidFill>
              <a:srgbClr val="000000"/>
            </a:solidFill>
            <a:ln w="12175" cap="rnd" cmpd="sng">
              <a:solidFill>
                <a:srgbClr val="3F51B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2" name="Shape 232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1450725" y="14153725"/>
            <a:ext cx="3058400" cy="6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5731350" y="14153724"/>
            <a:ext cx="4293724" cy="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1400593" y="14960705"/>
            <a:ext cx="3259200" cy="7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 &lt;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Sundar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2000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Picchai</a:t>
            </a: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, Google&gt;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      </a:t>
            </a:r>
            <a:r>
              <a:rPr lang="en-US" sz="2000" b="1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CeoOf</a:t>
            </a:r>
            <a:r>
              <a:rPr lang="en-US" sz="2000" b="1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, </a:t>
            </a:r>
            <a:r>
              <a:rPr lang="en-US" sz="2000" b="1" dirty="0" err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EmployeeOf</a:t>
            </a:r>
            <a:endParaRPr sz="2000" dirty="0"/>
          </a:p>
        </p:txBody>
      </p:sp>
      <p:grpSp>
        <p:nvGrpSpPr>
          <p:cNvPr id="235" name="Shape 235"/>
          <p:cNvGrpSpPr/>
          <p:nvPr/>
        </p:nvGrpSpPr>
        <p:grpSpPr>
          <a:xfrm>
            <a:off x="700258" y="5081214"/>
            <a:ext cx="12837000" cy="1962497"/>
            <a:chOff x="732683" y="5371002"/>
            <a:chExt cx="12837000" cy="1962497"/>
          </a:xfrm>
        </p:grpSpPr>
        <p:sp>
          <p:nvSpPr>
            <p:cNvPr id="236" name="Shape 236"/>
            <p:cNvSpPr/>
            <p:nvPr/>
          </p:nvSpPr>
          <p:spPr>
            <a:xfrm>
              <a:off x="732683" y="5371002"/>
              <a:ext cx="12837000" cy="1960800"/>
            </a:xfrm>
            <a:prstGeom prst="roundRect">
              <a:avLst>
                <a:gd name="adj" fmla="val 9659"/>
              </a:avLst>
            </a:prstGeom>
            <a:solidFill>
              <a:srgbClr val="FFFF99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850008" y="5672999"/>
              <a:ext cx="12602400" cy="166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3600" b="1" dirty="0">
                  <a:solidFill>
                    <a:srgbClr val="3B0BEB"/>
                  </a:solidFill>
                  <a:latin typeface="Calibri"/>
                  <a:ea typeface="Calibri"/>
                  <a:cs typeface="Calibri"/>
                  <a:sym typeface="Calibri"/>
                </a:rPr>
                <a:t>Goal:</a:t>
              </a:r>
              <a:r>
                <a:rPr lang="en-US" sz="36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6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Scalable</a:t>
              </a:r>
              <a:r>
                <a:rPr lang="en-US" sz="3600" dirty="0">
                  <a:latin typeface="Calibri"/>
                  <a:ea typeface="Calibri"/>
                  <a:cs typeface="Calibri"/>
                  <a:sym typeface="Calibri"/>
                </a:rPr>
                <a:t> algorithm for optimizing </a:t>
              </a:r>
              <a:r>
                <a:rPr lang="en-US" sz="36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multivariate </a:t>
              </a:r>
              <a:r>
                <a:rPr lang="en-US" sz="36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performance measures </a:t>
              </a:r>
              <a:r>
                <a:rPr lang="en-US" sz="3600" dirty="0"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sz="36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multi-instance multi-label </a:t>
              </a:r>
              <a:r>
                <a:rPr lang="en-US" sz="3600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(MIML) </a:t>
              </a:r>
              <a:r>
                <a:rPr lang="en-US" sz="3600" dirty="0">
                  <a:latin typeface="Calibri"/>
                  <a:ea typeface="Calibri"/>
                  <a:cs typeface="Calibri"/>
                  <a:sym typeface="Calibri"/>
                </a:rPr>
                <a:t>learning problems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5162466" y="16279379"/>
            <a:ext cx="2821678" cy="26969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Sundar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Pichai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is now the CEO of </a:t>
            </a:r>
            <a:r>
              <a:rPr lang="en-US" sz="2000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</a:p>
          <a:p>
            <a:pPr lvl="0" rtl="0">
              <a:spcBef>
                <a:spcPts val="600"/>
              </a:spcBef>
              <a:buNone/>
            </a:pPr>
            <a:endParaRPr sz="20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Sundar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Pichai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employed by </a:t>
            </a:r>
            <a:r>
              <a:rPr lang="en-US" sz="2000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in 2004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Sundar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Pichai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led many products of </a:t>
            </a:r>
            <a:r>
              <a:rPr lang="en-US" sz="2000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US" sz="20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1746801" y="17016872"/>
            <a:ext cx="1739422" cy="158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err="1">
                <a:solidFill>
                  <a:srgbClr val="666666"/>
                </a:solidFill>
              </a:rPr>
              <a:t>EmployeeOf</a:t>
            </a:r>
            <a:endParaRPr lang="en-US" sz="2000" dirty="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err="1">
                <a:solidFill>
                  <a:srgbClr val="666666"/>
                </a:solidFill>
              </a:rPr>
              <a:t>CeoOf</a:t>
            </a:r>
            <a:endParaRPr lang="en-US" sz="2000" dirty="0">
              <a:solidFill>
                <a:srgbClr val="666666"/>
              </a:solidFill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8457637" y="17346724"/>
            <a:ext cx="2966463" cy="594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666666"/>
                </a:solidFill>
              </a:rPr>
              <a:t> (</a:t>
            </a:r>
            <a:r>
              <a:rPr lang="en-US" sz="2000" dirty="0" err="1">
                <a:solidFill>
                  <a:srgbClr val="CC0000"/>
                </a:solidFill>
              </a:rPr>
              <a:t>Sundar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 err="1">
                <a:solidFill>
                  <a:srgbClr val="CC0000"/>
                </a:solidFill>
              </a:rPr>
              <a:t>Pichai</a:t>
            </a:r>
            <a:r>
              <a:rPr lang="en-US" sz="2000" dirty="0">
                <a:solidFill>
                  <a:srgbClr val="666666"/>
                </a:solidFill>
              </a:rPr>
              <a:t>, </a:t>
            </a:r>
            <a:r>
              <a:rPr lang="en-US" sz="2000" dirty="0">
                <a:solidFill>
                  <a:srgbClr val="3C78D8"/>
                </a:solidFill>
              </a:rPr>
              <a:t>Google</a:t>
            </a:r>
            <a:r>
              <a:rPr lang="en-US" sz="2000" dirty="0">
                <a:solidFill>
                  <a:srgbClr val="666666"/>
                </a:solidFill>
              </a:rPr>
              <a:t>)</a:t>
            </a:r>
          </a:p>
        </p:txBody>
      </p:sp>
      <p:cxnSp>
        <p:nvCxnSpPr>
          <p:cNvPr id="242" name="Shape 242"/>
          <p:cNvCxnSpPr/>
          <p:nvPr/>
        </p:nvCxnSpPr>
        <p:spPr>
          <a:xfrm>
            <a:off x="7815308" y="16735219"/>
            <a:ext cx="796232" cy="853502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3" name="Shape 243"/>
          <p:cNvCxnSpPr/>
          <p:nvPr/>
        </p:nvCxnSpPr>
        <p:spPr>
          <a:xfrm rot="10800000" flipH="1">
            <a:off x="7829957" y="17577537"/>
            <a:ext cx="789000" cy="1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4" name="Shape 244"/>
          <p:cNvCxnSpPr/>
          <p:nvPr/>
        </p:nvCxnSpPr>
        <p:spPr>
          <a:xfrm flipV="1">
            <a:off x="7792239" y="17584521"/>
            <a:ext cx="803406" cy="917872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5" name="Shape 245"/>
          <p:cNvCxnSpPr/>
          <p:nvPr/>
        </p:nvCxnSpPr>
        <p:spPr>
          <a:xfrm flipV="1">
            <a:off x="11334701" y="17295422"/>
            <a:ext cx="482061" cy="319336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6" name="Shape 246"/>
          <p:cNvCxnSpPr/>
          <p:nvPr/>
        </p:nvCxnSpPr>
        <p:spPr>
          <a:xfrm>
            <a:off x="11330338" y="17616522"/>
            <a:ext cx="468934" cy="348136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7" name="Shape 247"/>
          <p:cNvSpPr/>
          <p:nvPr/>
        </p:nvSpPr>
        <p:spPr>
          <a:xfrm>
            <a:off x="6350600" y="18960604"/>
            <a:ext cx="449700" cy="72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9165601" y="17992032"/>
            <a:ext cx="584400" cy="16212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2115302" y="18320359"/>
            <a:ext cx="481073" cy="129291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5373219" y="19570088"/>
            <a:ext cx="20679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en-US" sz="18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      </a:t>
            </a:r>
            <a:r>
              <a:rPr lang="en-US" sz="24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Instances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342347" y="19557526"/>
            <a:ext cx="23829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    Entity Pair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1298912" y="19557666"/>
            <a:ext cx="20679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en-US" sz="18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     </a:t>
            </a:r>
            <a:r>
              <a:rPr lang="en-US" sz="2400" dirty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Relations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715625" y="27144293"/>
            <a:ext cx="12836320" cy="8535458"/>
            <a:chOff x="746911" y="16572798"/>
            <a:chExt cx="13350307" cy="4477500"/>
          </a:xfrm>
        </p:grpSpPr>
        <p:sp>
          <p:nvSpPr>
            <p:cNvPr id="254" name="Shape 254"/>
            <p:cNvSpPr/>
            <p:nvPr/>
          </p:nvSpPr>
          <p:spPr>
            <a:xfrm>
              <a:off x="746918" y="16572798"/>
              <a:ext cx="13350300" cy="4477500"/>
            </a:xfrm>
            <a:prstGeom prst="roundRect">
              <a:avLst>
                <a:gd name="adj" fmla="val 5524"/>
              </a:avLst>
            </a:prstGeom>
            <a:noFill/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99"/>
                </a:buClr>
                <a:buFont typeface="Arial"/>
                <a:buNone/>
              </a:pPr>
              <a:endParaRPr sz="4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746911" y="16572801"/>
              <a:ext cx="13350300" cy="359700"/>
            </a:xfrm>
            <a:prstGeom prst="rect">
              <a:avLst/>
            </a:prstGeom>
            <a:solidFill>
              <a:srgbClr val="3333CC"/>
            </a:solidFill>
            <a:ln w="25400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sz="45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Non Decomposable Loss Functions</a:t>
              </a:r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863875" y="29180450"/>
            <a:ext cx="12682500" cy="704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Macro F-measure: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Class-wise F-measure</a:t>
            </a:r>
          </a:p>
          <a:p>
            <a:pPr lvl="0" rtl="0">
              <a:spcBef>
                <a:spcPts val="0"/>
              </a:spcBef>
              <a:buNone/>
            </a:pP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3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Font typeface="Calibri"/>
              <a:buChar char="●"/>
            </a:pP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Averaged over all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lvl="0" rtl="0">
              <a:spcBef>
                <a:spcPts val="0"/>
              </a:spcBef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Micro F-measure:</a:t>
            </a:r>
          </a:p>
        </p:txBody>
      </p:sp>
      <p:sp>
        <p:nvSpPr>
          <p:cNvPr id="260" name="Shape 260"/>
          <p:cNvSpPr/>
          <p:nvPr/>
        </p:nvSpPr>
        <p:spPr>
          <a:xfrm>
            <a:off x="1219850" y="30402675"/>
            <a:ext cx="3112800" cy="111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8258534" y="32092513"/>
            <a:ext cx="3112800" cy="1389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1629527" y="31523565"/>
            <a:ext cx="1790456" cy="1911567"/>
          </a:xfrm>
          <a:prstGeom prst="wedgeRoundRectCallout">
            <a:avLst>
              <a:gd name="adj1" fmla="val -87017"/>
              <a:gd name="adj2" fmla="val -2635"/>
              <a:gd name="adj3" fmla="val 0"/>
            </a:avLst>
          </a:prstGeom>
          <a:solidFill>
            <a:srgbClr val="FFE599"/>
          </a:solidFill>
          <a:ln w="19050" cap="flat" cmpd="sng">
            <a:solidFill>
              <a:srgbClr val="783F0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1155CC"/>
                </a:solidFill>
              </a:rPr>
              <a:t>Do well on </a:t>
            </a:r>
            <a:r>
              <a:rPr lang="en-US" sz="3000" b="1" dirty="0">
                <a:solidFill>
                  <a:srgbClr val="FF0000"/>
                </a:solidFill>
              </a:rPr>
              <a:t>rare labels</a:t>
            </a:r>
          </a:p>
        </p:txBody>
      </p:sp>
      <p:sp>
        <p:nvSpPr>
          <p:cNvPr id="266" name="Shape 266"/>
          <p:cNvSpPr txBox="1"/>
          <p:nvPr/>
        </p:nvSpPr>
        <p:spPr>
          <a:xfrm rot="410">
            <a:off x="863876" y="28341938"/>
            <a:ext cx="2513100" cy="8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9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Dataset:</a:t>
            </a:r>
          </a:p>
        </p:txBody>
      </p:sp>
      <p:sp>
        <p:nvSpPr>
          <p:cNvPr id="267" name="Shape 267"/>
          <p:cNvSpPr/>
          <p:nvPr/>
        </p:nvSpPr>
        <p:spPr>
          <a:xfrm>
            <a:off x="5469024" y="28261003"/>
            <a:ext cx="247500" cy="1111800"/>
          </a:xfrm>
          <a:prstGeom prst="leftBrace">
            <a:avLst>
              <a:gd name="adj1" fmla="val 8333"/>
              <a:gd name="adj2" fmla="val 50000"/>
            </a:avLst>
          </a:prstGeom>
          <a:noFill/>
          <a:ln w="762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4163400" y="10854477"/>
            <a:ext cx="12837300" cy="641100"/>
          </a:xfrm>
          <a:prstGeom prst="rect">
            <a:avLst/>
          </a:prstGeom>
          <a:solidFill>
            <a:srgbClr val="3333CC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Plug-in Classifiers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4357575" y="11430731"/>
            <a:ext cx="11623200" cy="41756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 a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CPE model</a:t>
            </a:r>
            <a:r>
              <a:rPr lang="en-US"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predict 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Tune a threshold</a:t>
            </a:r>
            <a:r>
              <a:rPr lang="en-US"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to obtain a classifier</a:t>
            </a:r>
          </a:p>
          <a:p>
            <a:pPr lvl="0">
              <a:lnSpc>
                <a:spcPct val="115000"/>
              </a:lnSpc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					   to maximize perf. </a:t>
            </a:r>
          </a:p>
          <a:p>
            <a:pPr lvl="0">
              <a:lnSpc>
                <a:spcPct val="115000"/>
              </a:lnSpc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   measure     , e.g.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classfn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accuracy, F-measure</a:t>
            </a:r>
            <a:endParaRPr lang="en-IN" sz="3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IN" sz="36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Challenge</a:t>
            </a:r>
            <a:r>
              <a:rPr lang="en-IN" sz="3600" dirty="0">
                <a:latin typeface="Calibri"/>
                <a:cs typeface="Calibri"/>
                <a:sym typeface="Calibri"/>
              </a:rPr>
              <a:t>: lack of instance level training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IN" sz="3600" dirty="0">
                <a:latin typeface="Calibri"/>
                <a:cs typeface="Calibri"/>
                <a:sym typeface="Calibri"/>
              </a:rPr>
              <a:t>     in MIML. Learning CPE model itself a challenge</a:t>
            </a:r>
            <a:r>
              <a:rPr lang="en-US" sz="3000" dirty="0">
                <a:solidFill>
                  <a:srgbClr val="000000"/>
                </a:solidFill>
              </a:rPr>
              <a:t>		</a:t>
            </a:r>
          </a:p>
        </p:txBody>
      </p:sp>
      <p:sp>
        <p:nvSpPr>
          <p:cNvPr id="273" name="Shape 273"/>
          <p:cNvSpPr/>
          <p:nvPr/>
        </p:nvSpPr>
        <p:spPr>
          <a:xfrm>
            <a:off x="27716425" y="8729374"/>
            <a:ext cx="12836400" cy="11844625"/>
          </a:xfrm>
          <a:prstGeom prst="roundRect">
            <a:avLst>
              <a:gd name="adj" fmla="val 4719"/>
            </a:avLst>
          </a:prstGeom>
          <a:noFill/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7716425" y="8550424"/>
            <a:ext cx="12836400" cy="654900"/>
          </a:xfrm>
          <a:prstGeom prst="rect">
            <a:avLst/>
          </a:prstGeom>
          <a:solidFill>
            <a:srgbClr val="3333CC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Tuning the Thresholds [EUM Approach]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27921639" y="9360126"/>
            <a:ext cx="12335100" cy="578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Optimizing F-macro → threshold      for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</a:p>
          <a:p>
            <a:pPr marL="5715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Optimizing F-micro  → Single threshold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500" b="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500" b="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500" b="0" i="0" u="none" strike="noStrike" cap="none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lang="en-IN" sz="2500" dirty="0">
                <a:latin typeface="Calibri"/>
                <a:ea typeface="Calibri"/>
                <a:cs typeface="Calibri"/>
                <a:sym typeface="Calibri"/>
              </a:rPr>
            </a:b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(Instance Level)	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(Bag Level, label j)	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(Maximize Performance Measure)					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x="37599325" y="9228874"/>
            <a:ext cx="3101543" cy="1766466"/>
            <a:chOff x="3647476" y="12190794"/>
            <a:chExt cx="4816678" cy="3210016"/>
          </a:xfrm>
        </p:grpSpPr>
        <p:sp>
          <p:nvSpPr>
            <p:cNvPr id="277" name="Shape 277"/>
            <p:cNvSpPr/>
            <p:nvPr/>
          </p:nvSpPr>
          <p:spPr>
            <a:xfrm>
              <a:off x="4225160" y="12458849"/>
              <a:ext cx="3846900" cy="2423699"/>
            </a:xfrm>
            <a:prstGeom prst="corner">
              <a:avLst>
                <a:gd name="adj1" fmla="val 794"/>
                <a:gd name="adj2" fmla="val 872"/>
              </a:avLst>
            </a:prstGeom>
            <a:solidFill>
              <a:srgbClr val="FFAB40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4440282" y="12738538"/>
              <a:ext cx="3190200" cy="1704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3235" y="62650"/>
                    <a:pt x="26470" y="5301"/>
                    <a:pt x="39705" y="245"/>
                  </a:cubicBezTo>
                  <a:cubicBezTo>
                    <a:pt x="52941" y="-4810"/>
                    <a:pt x="66029" y="69703"/>
                    <a:pt x="79411" y="89662"/>
                  </a:cubicBezTo>
                  <a:cubicBezTo>
                    <a:pt x="92794" y="109621"/>
                    <a:pt x="120000" y="120000"/>
                    <a:pt x="120000" y="120000"/>
                  </a:cubicBezTo>
                  <a:lnTo>
                    <a:pt x="12000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BA7C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3647476" y="12190794"/>
              <a:ext cx="415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5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</a:p>
          </p:txBody>
        </p:sp>
        <p:cxnSp>
          <p:nvCxnSpPr>
            <p:cNvPr id="280" name="Shape 280"/>
            <p:cNvCxnSpPr/>
            <p:nvPr/>
          </p:nvCxnSpPr>
          <p:spPr>
            <a:xfrm rot="10800000">
              <a:off x="5532879" y="12738539"/>
              <a:ext cx="0" cy="1198199"/>
            </a:xfrm>
            <a:prstGeom prst="straightConnector1">
              <a:avLst/>
            </a:prstGeom>
            <a:noFill/>
            <a:ln w="57150" cap="flat" cmpd="sng">
              <a:solidFill>
                <a:srgbClr val="212121"/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</p:cxnSp>
        <p:sp>
          <p:nvSpPr>
            <p:cNvPr id="281" name="Shape 281"/>
            <p:cNvSpPr txBox="1"/>
            <p:nvPr/>
          </p:nvSpPr>
          <p:spPr>
            <a:xfrm>
              <a:off x="6134354" y="14923810"/>
              <a:ext cx="2329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Threshold</a:t>
              </a:r>
              <a:endPara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Shape 282"/>
          <p:cNvSpPr/>
          <p:nvPr/>
        </p:nvSpPr>
        <p:spPr>
          <a:xfrm>
            <a:off x="30615397" y="10969377"/>
            <a:ext cx="3090000" cy="822900"/>
          </a:xfrm>
          <a:prstGeom prst="roundRect">
            <a:avLst>
              <a:gd name="adj" fmla="val 16667"/>
            </a:avLst>
          </a:prstGeom>
          <a:solidFill>
            <a:srgbClr val="FFAB4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Aggregation</a:t>
            </a:r>
          </a:p>
        </p:txBody>
      </p:sp>
      <p:cxnSp>
        <p:nvCxnSpPr>
          <p:cNvPr id="284" name="Shape 284"/>
          <p:cNvCxnSpPr/>
          <p:nvPr/>
        </p:nvCxnSpPr>
        <p:spPr>
          <a:xfrm>
            <a:off x="33914821" y="11375556"/>
            <a:ext cx="1176600" cy="0"/>
          </a:xfrm>
          <a:prstGeom prst="straightConnector1">
            <a:avLst/>
          </a:prstGeom>
          <a:noFill/>
          <a:ln w="38100" cap="flat" cmpd="sng">
            <a:solidFill>
              <a:srgbClr val="FDA739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5" name="Shape 285"/>
          <p:cNvSpPr/>
          <p:nvPr/>
        </p:nvSpPr>
        <p:spPr>
          <a:xfrm>
            <a:off x="35302929" y="10958390"/>
            <a:ext cx="3636300" cy="822900"/>
          </a:xfrm>
          <a:prstGeom prst="roundRect">
            <a:avLst>
              <a:gd name="adj" fmla="val 11988"/>
            </a:avLst>
          </a:prstGeom>
          <a:solidFill>
            <a:srgbClr val="FFAB4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 Threshold</a:t>
            </a:r>
          </a:p>
        </p:txBody>
      </p:sp>
      <p:sp>
        <p:nvSpPr>
          <p:cNvPr id="286" name="Shape 286"/>
          <p:cNvSpPr/>
          <p:nvPr/>
        </p:nvSpPr>
        <p:spPr>
          <a:xfrm>
            <a:off x="27910250" y="13652412"/>
            <a:ext cx="12441900" cy="6626812"/>
          </a:xfrm>
          <a:prstGeom prst="roundRect">
            <a:avLst>
              <a:gd name="adj" fmla="val 9659"/>
            </a:avLst>
          </a:prstGeom>
          <a:solidFill>
            <a:srgbClr val="FFFF99"/>
          </a:solidFill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27963650" y="13851461"/>
            <a:ext cx="11863200" cy="527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8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No. of CPE Scores = No. of instances →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Tune the threshold over the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largest 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SzPct val="30555"/>
              <a:buNone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CPE Scores </a:t>
            </a: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the bags </a:t>
            </a:r>
            <a:r>
              <a:rPr lang="en-US" sz="3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F-scores can be written as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Sort the CPEs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and do a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 scan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to find the best threshold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Shape 288"/>
          <p:cNvCxnSpPr/>
          <p:nvPr/>
        </p:nvCxnSpPr>
        <p:spPr>
          <a:xfrm>
            <a:off x="28936950" y="10852353"/>
            <a:ext cx="1466850" cy="361950"/>
          </a:xfrm>
          <a:prstGeom prst="straightConnector1">
            <a:avLst/>
          </a:prstGeom>
          <a:noFill/>
          <a:ln w="38100" cap="flat" cmpd="sng">
            <a:solidFill>
              <a:srgbClr val="FDA73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89" name="Shape 289"/>
          <p:cNvCxnSpPr/>
          <p:nvPr/>
        </p:nvCxnSpPr>
        <p:spPr>
          <a:xfrm>
            <a:off x="28917900" y="11366703"/>
            <a:ext cx="1444160" cy="52160"/>
          </a:xfrm>
          <a:prstGeom prst="straightConnector1">
            <a:avLst/>
          </a:prstGeom>
          <a:noFill/>
          <a:ln w="38100" cap="flat" cmpd="sng">
            <a:solidFill>
              <a:srgbClr val="FDA73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0" name="Shape 290"/>
          <p:cNvCxnSpPr/>
          <p:nvPr/>
        </p:nvCxnSpPr>
        <p:spPr>
          <a:xfrm flipV="1">
            <a:off x="28898850" y="11625639"/>
            <a:ext cx="1463210" cy="312564"/>
          </a:xfrm>
          <a:prstGeom prst="straightConnector1">
            <a:avLst/>
          </a:prstGeom>
          <a:noFill/>
          <a:ln w="38100" cap="flat" cmpd="sng">
            <a:solidFill>
              <a:srgbClr val="FDA739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91" name="Shape 291"/>
          <p:cNvSpPr txBox="1"/>
          <p:nvPr/>
        </p:nvSpPr>
        <p:spPr>
          <a:xfrm rot="-507477">
            <a:off x="35804905" y="15292930"/>
            <a:ext cx="2357843" cy="1030299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7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Monotonicity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7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property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30812750" y="19207075"/>
            <a:ext cx="5821002" cy="8229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3600" dirty="0">
              <a:solidFill>
                <a:srgbClr val="0C34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9281250" y="16772925"/>
            <a:ext cx="8776200" cy="8229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b="1" dirty="0">
                <a:solidFill>
                  <a:srgbClr val="0C343D"/>
                </a:solidFill>
                <a:latin typeface="Calibri"/>
                <a:ea typeface="Calibri"/>
                <a:cs typeface="Calibri"/>
                <a:sym typeface="Calibri"/>
              </a:rPr>
              <a:t>  (no. of instances)                                  (no. of bags)                              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7960700" y="13635175"/>
            <a:ext cx="12335100" cy="55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27919562" y="13626117"/>
            <a:ext cx="12430125" cy="775200"/>
          </a:xfrm>
          <a:prstGeom prst="rect">
            <a:avLst/>
          </a:prstGeom>
          <a:solidFill>
            <a:srgbClr val="990000"/>
          </a:solidFill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Speed up while tuning the thresholds</a:t>
            </a:r>
          </a:p>
        </p:txBody>
      </p:sp>
      <p:pic>
        <p:nvPicPr>
          <p:cNvPr id="139" name="Picture 1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4" y="28144791"/>
            <a:ext cx="5079202" cy="602848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03" y="28771520"/>
            <a:ext cx="7467199" cy="522259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7" y="28517404"/>
            <a:ext cx="2433252" cy="52734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6" y="30582800"/>
            <a:ext cx="11142782" cy="886046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7" y="32353137"/>
            <a:ext cx="10020355" cy="8622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2" y="33979831"/>
            <a:ext cx="12202471" cy="8965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99" y="11753781"/>
            <a:ext cx="3190506" cy="4553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581" y="13089593"/>
            <a:ext cx="4213772" cy="455395"/>
          </a:xfrm>
          <a:prstGeom prst="rect">
            <a:avLst/>
          </a:prstGeom>
        </p:spPr>
      </p:pic>
      <p:pic>
        <p:nvPicPr>
          <p:cNvPr id="148" name="Picture 147" descr="IguanaTex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18237200" y="12587514"/>
            <a:ext cx="243922" cy="336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184" y="5781805"/>
            <a:ext cx="2565025" cy="6172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488" y="6897790"/>
            <a:ext cx="1500608" cy="6062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256" y="12128058"/>
            <a:ext cx="6079244" cy="543182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34717494" y="21675776"/>
            <a:ext cx="1831652" cy="437754"/>
          </a:xfrm>
          <a:prstGeom prst="rect">
            <a:avLst/>
          </a:prstGeom>
        </p:spPr>
      </p:pic>
      <p:pic>
        <p:nvPicPr>
          <p:cNvPr id="302" name="Picture 301" descr="IguanaTex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33744947" y="22190126"/>
            <a:ext cx="878496" cy="432048"/>
          </a:xfrm>
          <a:prstGeom prst="rect">
            <a:avLst/>
          </a:prstGeom>
        </p:spPr>
      </p:pic>
      <p:pic>
        <p:nvPicPr>
          <p:cNvPr id="303" name="Picture 302" descr="IguanaTex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30477147" y="23295026"/>
            <a:ext cx="878496" cy="4320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196" y="23814152"/>
            <a:ext cx="2364760" cy="4745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198" y="24288752"/>
            <a:ext cx="6018889" cy="614508"/>
          </a:xfrm>
          <a:prstGeom prst="rect">
            <a:avLst/>
          </a:prstGeom>
        </p:spPr>
      </p:pic>
      <p:pic>
        <p:nvPicPr>
          <p:cNvPr id="309" name="Picture 308" descr="IguanaTex_tmp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32416889" y="16858349"/>
            <a:ext cx="2656116" cy="58391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5397754" y="18994942"/>
            <a:ext cx="11264061" cy="5739229"/>
            <a:chOff x="15151064" y="17269696"/>
            <a:chExt cx="11264061" cy="5739229"/>
          </a:xfrm>
        </p:grpSpPr>
        <p:sp>
          <p:nvSpPr>
            <p:cNvPr id="192" name="Shape 192"/>
            <p:cNvSpPr/>
            <p:nvPr/>
          </p:nvSpPr>
          <p:spPr>
            <a:xfrm>
              <a:off x="15151064" y="17269696"/>
              <a:ext cx="10743900" cy="1674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4000" dirty="0">
                  <a:latin typeface="Calibri"/>
                  <a:ea typeface="Calibri"/>
                  <a:cs typeface="Calibri"/>
                  <a:sym typeface="Calibri"/>
                </a:rPr>
                <a:t>Fix h</a:t>
              </a: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idden variables, update CPE models</a:t>
              </a:r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CPE-train (                                                         )                           </a:t>
              </a:r>
              <a:r>
                <a:rPr lang="en-US" sz="4000" dirty="0"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5151075" y="19458337"/>
              <a:ext cx="10743900" cy="9330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Tune threshold(s) </a:t>
              </a:r>
              <a:r>
                <a:rPr lang="en-US" sz="4000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s.t.</a:t>
              </a: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is maximized (EUM)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15182600" y="21008525"/>
              <a:ext cx="10743900" cy="200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4000" dirty="0">
                  <a:latin typeface="Calibri"/>
                  <a:ea typeface="Calibri"/>
                  <a:cs typeface="Calibri"/>
                  <a:sym typeface="Calibri"/>
                </a:rPr>
                <a:t>Fix</a:t>
              </a: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plug-in models, update hidden variables</a:t>
              </a:r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Re-estimate hidden labels probabilistically according to CPE-train scores  	</a:t>
              </a:r>
            </a:p>
          </p:txBody>
        </p:sp>
        <p:sp>
          <p:nvSpPr>
            <p:cNvPr id="196" name="Shape 196"/>
            <p:cNvSpPr/>
            <p:nvPr/>
          </p:nvSpPr>
          <p:spPr>
            <a:xfrm rot="5400000" flipH="1">
              <a:off x="23844359" y="19617755"/>
              <a:ext cx="4283761" cy="857771"/>
            </a:xfrm>
            <a:prstGeom prst="uturnArrow">
              <a:avLst>
                <a:gd name="adj1" fmla="val 20512"/>
                <a:gd name="adj2" fmla="val 25000"/>
                <a:gd name="adj3" fmla="val 23630"/>
                <a:gd name="adj4" fmla="val 47508"/>
                <a:gd name="adj5" fmla="val 10000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25237899" y="18682452"/>
              <a:ext cx="319457" cy="110601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5237899" y="20198964"/>
              <a:ext cx="319456" cy="112543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234" y="18077762"/>
              <a:ext cx="6334069" cy="685835"/>
            </a:xfrm>
            <a:prstGeom prst="rect">
              <a:avLst/>
            </a:prstGeom>
          </p:spPr>
        </p:pic>
        <p:pic>
          <p:nvPicPr>
            <p:cNvPr id="147" name="Picture 146" descr="IguanaTex_tmp.png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72"/>
            <a:stretch>
              <a:fillRect/>
            </a:stretch>
          </p:blipFill>
          <p:spPr>
            <a:xfrm>
              <a:off x="20143747" y="19724300"/>
              <a:ext cx="377952" cy="362712"/>
            </a:xfrm>
            <a:prstGeom prst="rect">
              <a:avLst/>
            </a:prstGeom>
          </p:spPr>
        </p:pic>
      </p:grpSp>
      <p:sp>
        <p:nvSpPr>
          <p:cNvPr id="218" name="Shape 218" descr=" 209"/>
          <p:cNvSpPr/>
          <p:nvPr/>
        </p:nvSpPr>
        <p:spPr>
          <a:xfrm>
            <a:off x="6915110" y="7788164"/>
            <a:ext cx="6926255" cy="3251979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3794 w 21600"/>
              <a:gd name="connsiteY16" fmla="*/ 15152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3977 w 21600"/>
              <a:gd name="connsiteY15" fmla="*/ 21263 h 21600"/>
              <a:gd name="connsiteX16" fmla="*/ 3794 w 21600"/>
              <a:gd name="connsiteY16" fmla="*/ 15152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3977 w 21600"/>
              <a:gd name="connsiteY15" fmla="*/ 21263 h 21600"/>
              <a:gd name="connsiteX16" fmla="*/ 5304 w 21600"/>
              <a:gd name="connsiteY16" fmla="*/ 15422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3247 w 21600"/>
              <a:gd name="connsiteY11" fmla="*/ 19737 h 26327"/>
              <a:gd name="connsiteX12" fmla="*/ 10532 w 21600"/>
              <a:gd name="connsiteY12" fmla="*/ 14935 h 26327"/>
              <a:gd name="connsiteX13" fmla="*/ 8364 w 21600"/>
              <a:gd name="connsiteY13" fmla="*/ 26327 h 26327"/>
              <a:gd name="connsiteX14" fmla="*/ 7715 w 21600"/>
              <a:gd name="connsiteY14" fmla="*/ 15627 h 26327"/>
              <a:gd name="connsiteX15" fmla="*/ 3977 w 21600"/>
              <a:gd name="connsiteY15" fmla="*/ 21263 h 26327"/>
              <a:gd name="connsiteX16" fmla="*/ 5304 w 21600"/>
              <a:gd name="connsiteY16" fmla="*/ 15422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3247 w 21600"/>
              <a:gd name="connsiteY11" fmla="*/ 19737 h 26327"/>
              <a:gd name="connsiteX12" fmla="*/ 10532 w 21600"/>
              <a:gd name="connsiteY12" fmla="*/ 14935 h 26327"/>
              <a:gd name="connsiteX13" fmla="*/ 8364 w 21600"/>
              <a:gd name="connsiteY13" fmla="*/ 26327 h 26327"/>
              <a:gd name="connsiteX14" fmla="*/ 8259 w 21600"/>
              <a:gd name="connsiteY14" fmla="*/ 17383 h 26327"/>
              <a:gd name="connsiteX15" fmla="*/ 3977 w 21600"/>
              <a:gd name="connsiteY15" fmla="*/ 21263 h 26327"/>
              <a:gd name="connsiteX16" fmla="*/ 5304 w 21600"/>
              <a:gd name="connsiteY16" fmla="*/ 15422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3247 w 21600"/>
              <a:gd name="connsiteY11" fmla="*/ 19737 h 26327"/>
              <a:gd name="connsiteX12" fmla="*/ 11076 w 21600"/>
              <a:gd name="connsiteY12" fmla="*/ 16826 h 26327"/>
              <a:gd name="connsiteX13" fmla="*/ 8364 w 21600"/>
              <a:gd name="connsiteY13" fmla="*/ 26327 h 26327"/>
              <a:gd name="connsiteX14" fmla="*/ 8259 w 21600"/>
              <a:gd name="connsiteY14" fmla="*/ 17383 h 26327"/>
              <a:gd name="connsiteX15" fmla="*/ 3977 w 21600"/>
              <a:gd name="connsiteY15" fmla="*/ 21263 h 26327"/>
              <a:gd name="connsiteX16" fmla="*/ 5304 w 21600"/>
              <a:gd name="connsiteY16" fmla="*/ 15422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4516 w 21600"/>
              <a:gd name="connsiteY11" fmla="*/ 22573 h 26327"/>
              <a:gd name="connsiteX12" fmla="*/ 11076 w 21600"/>
              <a:gd name="connsiteY12" fmla="*/ 16826 h 26327"/>
              <a:gd name="connsiteX13" fmla="*/ 8364 w 21600"/>
              <a:gd name="connsiteY13" fmla="*/ 26327 h 26327"/>
              <a:gd name="connsiteX14" fmla="*/ 8259 w 21600"/>
              <a:gd name="connsiteY14" fmla="*/ 17383 h 26327"/>
              <a:gd name="connsiteX15" fmla="*/ 3977 w 21600"/>
              <a:gd name="connsiteY15" fmla="*/ 21263 h 26327"/>
              <a:gd name="connsiteX16" fmla="*/ 5304 w 21600"/>
              <a:gd name="connsiteY16" fmla="*/ 15422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4516 w 21600"/>
              <a:gd name="connsiteY11" fmla="*/ 22573 h 26327"/>
              <a:gd name="connsiteX12" fmla="*/ 11076 w 21600"/>
              <a:gd name="connsiteY12" fmla="*/ 16826 h 26327"/>
              <a:gd name="connsiteX13" fmla="*/ 8364 w 21600"/>
              <a:gd name="connsiteY13" fmla="*/ 26327 h 26327"/>
              <a:gd name="connsiteX14" fmla="*/ 8259 w 21600"/>
              <a:gd name="connsiteY14" fmla="*/ 17383 h 26327"/>
              <a:gd name="connsiteX15" fmla="*/ 3977 w 21600"/>
              <a:gd name="connsiteY15" fmla="*/ 21263 h 26327"/>
              <a:gd name="connsiteX16" fmla="*/ 4136 w 21600"/>
              <a:gd name="connsiteY16" fmla="*/ 14747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6327"/>
              <a:gd name="connsiteX1" fmla="*/ 14522 w 21600"/>
              <a:gd name="connsiteY1" fmla="*/ 0 h 26327"/>
              <a:gd name="connsiteX2" fmla="*/ 14155 w 21600"/>
              <a:gd name="connsiteY2" fmla="*/ 5325 h 26327"/>
              <a:gd name="connsiteX3" fmla="*/ 18380 w 21600"/>
              <a:gd name="connsiteY3" fmla="*/ 4457 h 26327"/>
              <a:gd name="connsiteX4" fmla="*/ 16702 w 21600"/>
              <a:gd name="connsiteY4" fmla="*/ 7315 h 26327"/>
              <a:gd name="connsiteX5" fmla="*/ 21097 w 21600"/>
              <a:gd name="connsiteY5" fmla="*/ 8137 h 26327"/>
              <a:gd name="connsiteX6" fmla="*/ 17607 w 21600"/>
              <a:gd name="connsiteY6" fmla="*/ 10475 h 26327"/>
              <a:gd name="connsiteX7" fmla="*/ 21600 w 21600"/>
              <a:gd name="connsiteY7" fmla="*/ 13290 h 26327"/>
              <a:gd name="connsiteX8" fmla="*/ 16837 w 21600"/>
              <a:gd name="connsiteY8" fmla="*/ 12942 h 26327"/>
              <a:gd name="connsiteX9" fmla="*/ 18145 w 21600"/>
              <a:gd name="connsiteY9" fmla="*/ 18095 h 26327"/>
              <a:gd name="connsiteX10" fmla="*/ 14020 w 21600"/>
              <a:gd name="connsiteY10" fmla="*/ 14457 h 26327"/>
              <a:gd name="connsiteX11" fmla="*/ 14516 w 21600"/>
              <a:gd name="connsiteY11" fmla="*/ 22573 h 26327"/>
              <a:gd name="connsiteX12" fmla="*/ 11076 w 21600"/>
              <a:gd name="connsiteY12" fmla="*/ 16826 h 26327"/>
              <a:gd name="connsiteX13" fmla="*/ 8364 w 21600"/>
              <a:gd name="connsiteY13" fmla="*/ 26327 h 26327"/>
              <a:gd name="connsiteX14" fmla="*/ 8259 w 21600"/>
              <a:gd name="connsiteY14" fmla="*/ 17383 h 26327"/>
              <a:gd name="connsiteX15" fmla="*/ 1875 w 21600"/>
              <a:gd name="connsiteY15" fmla="*/ 21398 h 26327"/>
              <a:gd name="connsiteX16" fmla="*/ 4136 w 21600"/>
              <a:gd name="connsiteY16" fmla="*/ 14747 h 26327"/>
              <a:gd name="connsiteX17" fmla="*/ 135 w 21600"/>
              <a:gd name="connsiteY17" fmla="*/ 14587 h 26327"/>
              <a:gd name="connsiteX18" fmla="*/ 3722 w 21600"/>
              <a:gd name="connsiteY18" fmla="*/ 11775 h 26327"/>
              <a:gd name="connsiteX19" fmla="*/ 0 w 21600"/>
              <a:gd name="connsiteY19" fmla="*/ 8615 h 26327"/>
              <a:gd name="connsiteX20" fmla="*/ 4627 w 21600"/>
              <a:gd name="connsiteY20" fmla="*/ 7617 h 26327"/>
              <a:gd name="connsiteX21" fmla="*/ 370 w 21600"/>
              <a:gd name="connsiteY21" fmla="*/ 2295 h 26327"/>
              <a:gd name="connsiteX22" fmla="*/ 7312 w 21600"/>
              <a:gd name="connsiteY22" fmla="*/ 6320 h 26327"/>
              <a:gd name="connsiteX23" fmla="*/ 8352 w 21600"/>
              <a:gd name="connsiteY23" fmla="*/ 2295 h 26327"/>
              <a:gd name="connsiteX24" fmla="*/ 10800 w 21600"/>
              <a:gd name="connsiteY24" fmla="*/ 5800 h 26327"/>
              <a:gd name="connsiteX0" fmla="*/ 10800 w 21600"/>
              <a:gd name="connsiteY0" fmla="*/ 5800 h 22681"/>
              <a:gd name="connsiteX1" fmla="*/ 14522 w 21600"/>
              <a:gd name="connsiteY1" fmla="*/ 0 h 22681"/>
              <a:gd name="connsiteX2" fmla="*/ 14155 w 21600"/>
              <a:gd name="connsiteY2" fmla="*/ 5325 h 22681"/>
              <a:gd name="connsiteX3" fmla="*/ 18380 w 21600"/>
              <a:gd name="connsiteY3" fmla="*/ 4457 h 22681"/>
              <a:gd name="connsiteX4" fmla="*/ 16702 w 21600"/>
              <a:gd name="connsiteY4" fmla="*/ 7315 h 22681"/>
              <a:gd name="connsiteX5" fmla="*/ 21097 w 21600"/>
              <a:gd name="connsiteY5" fmla="*/ 8137 h 22681"/>
              <a:gd name="connsiteX6" fmla="*/ 17607 w 21600"/>
              <a:gd name="connsiteY6" fmla="*/ 10475 h 22681"/>
              <a:gd name="connsiteX7" fmla="*/ 21600 w 21600"/>
              <a:gd name="connsiteY7" fmla="*/ 13290 h 22681"/>
              <a:gd name="connsiteX8" fmla="*/ 16837 w 21600"/>
              <a:gd name="connsiteY8" fmla="*/ 12942 h 22681"/>
              <a:gd name="connsiteX9" fmla="*/ 18145 w 21600"/>
              <a:gd name="connsiteY9" fmla="*/ 18095 h 22681"/>
              <a:gd name="connsiteX10" fmla="*/ 14020 w 21600"/>
              <a:gd name="connsiteY10" fmla="*/ 14457 h 22681"/>
              <a:gd name="connsiteX11" fmla="*/ 14516 w 21600"/>
              <a:gd name="connsiteY11" fmla="*/ 22573 h 22681"/>
              <a:gd name="connsiteX12" fmla="*/ 11076 w 21600"/>
              <a:gd name="connsiteY12" fmla="*/ 16826 h 22681"/>
              <a:gd name="connsiteX13" fmla="*/ 9648 w 21600"/>
              <a:gd name="connsiteY13" fmla="*/ 22681 h 22681"/>
              <a:gd name="connsiteX14" fmla="*/ 8259 w 21600"/>
              <a:gd name="connsiteY14" fmla="*/ 17383 h 22681"/>
              <a:gd name="connsiteX15" fmla="*/ 1875 w 21600"/>
              <a:gd name="connsiteY15" fmla="*/ 21398 h 22681"/>
              <a:gd name="connsiteX16" fmla="*/ 4136 w 21600"/>
              <a:gd name="connsiteY16" fmla="*/ 14747 h 22681"/>
              <a:gd name="connsiteX17" fmla="*/ 135 w 21600"/>
              <a:gd name="connsiteY17" fmla="*/ 14587 h 22681"/>
              <a:gd name="connsiteX18" fmla="*/ 3722 w 21600"/>
              <a:gd name="connsiteY18" fmla="*/ 11775 h 22681"/>
              <a:gd name="connsiteX19" fmla="*/ 0 w 21600"/>
              <a:gd name="connsiteY19" fmla="*/ 8615 h 22681"/>
              <a:gd name="connsiteX20" fmla="*/ 4627 w 21600"/>
              <a:gd name="connsiteY20" fmla="*/ 7617 h 22681"/>
              <a:gd name="connsiteX21" fmla="*/ 370 w 21600"/>
              <a:gd name="connsiteY21" fmla="*/ 2295 h 22681"/>
              <a:gd name="connsiteX22" fmla="*/ 7312 w 21600"/>
              <a:gd name="connsiteY22" fmla="*/ 6320 h 22681"/>
              <a:gd name="connsiteX23" fmla="*/ 8352 w 21600"/>
              <a:gd name="connsiteY23" fmla="*/ 2295 h 22681"/>
              <a:gd name="connsiteX24" fmla="*/ 10800 w 21600"/>
              <a:gd name="connsiteY24" fmla="*/ 5800 h 22681"/>
              <a:gd name="connsiteX0" fmla="*/ 10800 w 21600"/>
              <a:gd name="connsiteY0" fmla="*/ 5800 h 22681"/>
              <a:gd name="connsiteX1" fmla="*/ 14522 w 21600"/>
              <a:gd name="connsiteY1" fmla="*/ 0 h 22681"/>
              <a:gd name="connsiteX2" fmla="*/ 14155 w 21600"/>
              <a:gd name="connsiteY2" fmla="*/ 5325 h 22681"/>
              <a:gd name="connsiteX3" fmla="*/ 18380 w 21600"/>
              <a:gd name="connsiteY3" fmla="*/ 4457 h 22681"/>
              <a:gd name="connsiteX4" fmla="*/ 16702 w 21600"/>
              <a:gd name="connsiteY4" fmla="*/ 7315 h 22681"/>
              <a:gd name="connsiteX5" fmla="*/ 21097 w 21600"/>
              <a:gd name="connsiteY5" fmla="*/ 8137 h 22681"/>
              <a:gd name="connsiteX6" fmla="*/ 17607 w 21600"/>
              <a:gd name="connsiteY6" fmla="*/ 10475 h 22681"/>
              <a:gd name="connsiteX7" fmla="*/ 21600 w 21600"/>
              <a:gd name="connsiteY7" fmla="*/ 13290 h 22681"/>
              <a:gd name="connsiteX8" fmla="*/ 16837 w 21600"/>
              <a:gd name="connsiteY8" fmla="*/ 12942 h 22681"/>
              <a:gd name="connsiteX9" fmla="*/ 18145 w 21600"/>
              <a:gd name="connsiteY9" fmla="*/ 18095 h 22681"/>
              <a:gd name="connsiteX10" fmla="*/ 13553 w 21600"/>
              <a:gd name="connsiteY10" fmla="*/ 16078 h 22681"/>
              <a:gd name="connsiteX11" fmla="*/ 14516 w 21600"/>
              <a:gd name="connsiteY11" fmla="*/ 22573 h 22681"/>
              <a:gd name="connsiteX12" fmla="*/ 11076 w 21600"/>
              <a:gd name="connsiteY12" fmla="*/ 16826 h 22681"/>
              <a:gd name="connsiteX13" fmla="*/ 9648 w 21600"/>
              <a:gd name="connsiteY13" fmla="*/ 22681 h 22681"/>
              <a:gd name="connsiteX14" fmla="*/ 8259 w 21600"/>
              <a:gd name="connsiteY14" fmla="*/ 17383 h 22681"/>
              <a:gd name="connsiteX15" fmla="*/ 1875 w 21600"/>
              <a:gd name="connsiteY15" fmla="*/ 21398 h 22681"/>
              <a:gd name="connsiteX16" fmla="*/ 4136 w 21600"/>
              <a:gd name="connsiteY16" fmla="*/ 14747 h 22681"/>
              <a:gd name="connsiteX17" fmla="*/ 135 w 21600"/>
              <a:gd name="connsiteY17" fmla="*/ 14587 h 22681"/>
              <a:gd name="connsiteX18" fmla="*/ 3722 w 21600"/>
              <a:gd name="connsiteY18" fmla="*/ 11775 h 22681"/>
              <a:gd name="connsiteX19" fmla="*/ 0 w 21600"/>
              <a:gd name="connsiteY19" fmla="*/ 8615 h 22681"/>
              <a:gd name="connsiteX20" fmla="*/ 4627 w 21600"/>
              <a:gd name="connsiteY20" fmla="*/ 7617 h 22681"/>
              <a:gd name="connsiteX21" fmla="*/ 370 w 21600"/>
              <a:gd name="connsiteY21" fmla="*/ 2295 h 22681"/>
              <a:gd name="connsiteX22" fmla="*/ 7312 w 21600"/>
              <a:gd name="connsiteY22" fmla="*/ 6320 h 22681"/>
              <a:gd name="connsiteX23" fmla="*/ 8352 w 21600"/>
              <a:gd name="connsiteY23" fmla="*/ 2295 h 22681"/>
              <a:gd name="connsiteX24" fmla="*/ 10800 w 21600"/>
              <a:gd name="connsiteY24" fmla="*/ 5800 h 22681"/>
              <a:gd name="connsiteX0" fmla="*/ 10800 w 21600"/>
              <a:gd name="connsiteY0" fmla="*/ 5800 h 22681"/>
              <a:gd name="connsiteX1" fmla="*/ 14522 w 21600"/>
              <a:gd name="connsiteY1" fmla="*/ 0 h 22681"/>
              <a:gd name="connsiteX2" fmla="*/ 14155 w 21600"/>
              <a:gd name="connsiteY2" fmla="*/ 5325 h 22681"/>
              <a:gd name="connsiteX3" fmla="*/ 18380 w 21600"/>
              <a:gd name="connsiteY3" fmla="*/ 4457 h 22681"/>
              <a:gd name="connsiteX4" fmla="*/ 16702 w 21600"/>
              <a:gd name="connsiteY4" fmla="*/ 7315 h 22681"/>
              <a:gd name="connsiteX5" fmla="*/ 21097 w 21600"/>
              <a:gd name="connsiteY5" fmla="*/ 8137 h 22681"/>
              <a:gd name="connsiteX6" fmla="*/ 17607 w 21600"/>
              <a:gd name="connsiteY6" fmla="*/ 10475 h 22681"/>
              <a:gd name="connsiteX7" fmla="*/ 21600 w 21600"/>
              <a:gd name="connsiteY7" fmla="*/ 13290 h 22681"/>
              <a:gd name="connsiteX8" fmla="*/ 17713 w 21600"/>
              <a:gd name="connsiteY8" fmla="*/ 13482 h 22681"/>
              <a:gd name="connsiteX9" fmla="*/ 18145 w 21600"/>
              <a:gd name="connsiteY9" fmla="*/ 18095 h 22681"/>
              <a:gd name="connsiteX10" fmla="*/ 13553 w 21600"/>
              <a:gd name="connsiteY10" fmla="*/ 16078 h 22681"/>
              <a:gd name="connsiteX11" fmla="*/ 14516 w 21600"/>
              <a:gd name="connsiteY11" fmla="*/ 22573 h 22681"/>
              <a:gd name="connsiteX12" fmla="*/ 11076 w 21600"/>
              <a:gd name="connsiteY12" fmla="*/ 16826 h 22681"/>
              <a:gd name="connsiteX13" fmla="*/ 9648 w 21600"/>
              <a:gd name="connsiteY13" fmla="*/ 22681 h 22681"/>
              <a:gd name="connsiteX14" fmla="*/ 8259 w 21600"/>
              <a:gd name="connsiteY14" fmla="*/ 17383 h 22681"/>
              <a:gd name="connsiteX15" fmla="*/ 1875 w 21600"/>
              <a:gd name="connsiteY15" fmla="*/ 21398 h 22681"/>
              <a:gd name="connsiteX16" fmla="*/ 4136 w 21600"/>
              <a:gd name="connsiteY16" fmla="*/ 14747 h 22681"/>
              <a:gd name="connsiteX17" fmla="*/ 135 w 21600"/>
              <a:gd name="connsiteY17" fmla="*/ 14587 h 22681"/>
              <a:gd name="connsiteX18" fmla="*/ 3722 w 21600"/>
              <a:gd name="connsiteY18" fmla="*/ 11775 h 22681"/>
              <a:gd name="connsiteX19" fmla="*/ 0 w 21600"/>
              <a:gd name="connsiteY19" fmla="*/ 8615 h 22681"/>
              <a:gd name="connsiteX20" fmla="*/ 4627 w 21600"/>
              <a:gd name="connsiteY20" fmla="*/ 7617 h 22681"/>
              <a:gd name="connsiteX21" fmla="*/ 370 w 21600"/>
              <a:gd name="connsiteY21" fmla="*/ 2295 h 22681"/>
              <a:gd name="connsiteX22" fmla="*/ 7312 w 21600"/>
              <a:gd name="connsiteY22" fmla="*/ 6320 h 22681"/>
              <a:gd name="connsiteX23" fmla="*/ 8352 w 21600"/>
              <a:gd name="connsiteY23" fmla="*/ 2295 h 22681"/>
              <a:gd name="connsiteX24" fmla="*/ 10800 w 21600"/>
              <a:gd name="connsiteY24" fmla="*/ 5800 h 22681"/>
              <a:gd name="connsiteX0" fmla="*/ 10800 w 21097"/>
              <a:gd name="connsiteY0" fmla="*/ 5800 h 22681"/>
              <a:gd name="connsiteX1" fmla="*/ 14522 w 21097"/>
              <a:gd name="connsiteY1" fmla="*/ 0 h 22681"/>
              <a:gd name="connsiteX2" fmla="*/ 14155 w 21097"/>
              <a:gd name="connsiteY2" fmla="*/ 5325 h 22681"/>
              <a:gd name="connsiteX3" fmla="*/ 18380 w 21097"/>
              <a:gd name="connsiteY3" fmla="*/ 4457 h 22681"/>
              <a:gd name="connsiteX4" fmla="*/ 16702 w 21097"/>
              <a:gd name="connsiteY4" fmla="*/ 7315 h 22681"/>
              <a:gd name="connsiteX5" fmla="*/ 21097 w 21097"/>
              <a:gd name="connsiteY5" fmla="*/ 8137 h 22681"/>
              <a:gd name="connsiteX6" fmla="*/ 17607 w 21097"/>
              <a:gd name="connsiteY6" fmla="*/ 10475 h 22681"/>
              <a:gd name="connsiteX7" fmla="*/ 20783 w 21097"/>
              <a:gd name="connsiteY7" fmla="*/ 13830 h 22681"/>
              <a:gd name="connsiteX8" fmla="*/ 17713 w 21097"/>
              <a:gd name="connsiteY8" fmla="*/ 13482 h 22681"/>
              <a:gd name="connsiteX9" fmla="*/ 18145 w 21097"/>
              <a:gd name="connsiteY9" fmla="*/ 18095 h 22681"/>
              <a:gd name="connsiteX10" fmla="*/ 13553 w 21097"/>
              <a:gd name="connsiteY10" fmla="*/ 16078 h 22681"/>
              <a:gd name="connsiteX11" fmla="*/ 14516 w 21097"/>
              <a:gd name="connsiteY11" fmla="*/ 22573 h 22681"/>
              <a:gd name="connsiteX12" fmla="*/ 11076 w 21097"/>
              <a:gd name="connsiteY12" fmla="*/ 16826 h 22681"/>
              <a:gd name="connsiteX13" fmla="*/ 9648 w 21097"/>
              <a:gd name="connsiteY13" fmla="*/ 22681 h 22681"/>
              <a:gd name="connsiteX14" fmla="*/ 8259 w 21097"/>
              <a:gd name="connsiteY14" fmla="*/ 17383 h 22681"/>
              <a:gd name="connsiteX15" fmla="*/ 1875 w 21097"/>
              <a:gd name="connsiteY15" fmla="*/ 21398 h 22681"/>
              <a:gd name="connsiteX16" fmla="*/ 4136 w 21097"/>
              <a:gd name="connsiteY16" fmla="*/ 14747 h 22681"/>
              <a:gd name="connsiteX17" fmla="*/ 135 w 21097"/>
              <a:gd name="connsiteY17" fmla="*/ 14587 h 22681"/>
              <a:gd name="connsiteX18" fmla="*/ 3722 w 21097"/>
              <a:gd name="connsiteY18" fmla="*/ 11775 h 22681"/>
              <a:gd name="connsiteX19" fmla="*/ 0 w 21097"/>
              <a:gd name="connsiteY19" fmla="*/ 8615 h 22681"/>
              <a:gd name="connsiteX20" fmla="*/ 4627 w 21097"/>
              <a:gd name="connsiteY20" fmla="*/ 7617 h 22681"/>
              <a:gd name="connsiteX21" fmla="*/ 370 w 21097"/>
              <a:gd name="connsiteY21" fmla="*/ 2295 h 22681"/>
              <a:gd name="connsiteX22" fmla="*/ 7312 w 21097"/>
              <a:gd name="connsiteY22" fmla="*/ 6320 h 22681"/>
              <a:gd name="connsiteX23" fmla="*/ 8352 w 21097"/>
              <a:gd name="connsiteY23" fmla="*/ 2295 h 22681"/>
              <a:gd name="connsiteX24" fmla="*/ 10800 w 21097"/>
              <a:gd name="connsiteY24" fmla="*/ 5800 h 22681"/>
              <a:gd name="connsiteX0" fmla="*/ 10800 w 20783"/>
              <a:gd name="connsiteY0" fmla="*/ 5800 h 22681"/>
              <a:gd name="connsiteX1" fmla="*/ 14522 w 20783"/>
              <a:gd name="connsiteY1" fmla="*/ 0 h 22681"/>
              <a:gd name="connsiteX2" fmla="*/ 14155 w 20783"/>
              <a:gd name="connsiteY2" fmla="*/ 5325 h 22681"/>
              <a:gd name="connsiteX3" fmla="*/ 18380 w 20783"/>
              <a:gd name="connsiteY3" fmla="*/ 4457 h 22681"/>
              <a:gd name="connsiteX4" fmla="*/ 16702 w 20783"/>
              <a:gd name="connsiteY4" fmla="*/ 7315 h 22681"/>
              <a:gd name="connsiteX5" fmla="*/ 20513 w 20783"/>
              <a:gd name="connsiteY5" fmla="*/ 8272 h 22681"/>
              <a:gd name="connsiteX6" fmla="*/ 17607 w 20783"/>
              <a:gd name="connsiteY6" fmla="*/ 10475 h 22681"/>
              <a:gd name="connsiteX7" fmla="*/ 20783 w 20783"/>
              <a:gd name="connsiteY7" fmla="*/ 13830 h 22681"/>
              <a:gd name="connsiteX8" fmla="*/ 17713 w 20783"/>
              <a:gd name="connsiteY8" fmla="*/ 13482 h 22681"/>
              <a:gd name="connsiteX9" fmla="*/ 18145 w 20783"/>
              <a:gd name="connsiteY9" fmla="*/ 18095 h 22681"/>
              <a:gd name="connsiteX10" fmla="*/ 13553 w 20783"/>
              <a:gd name="connsiteY10" fmla="*/ 16078 h 22681"/>
              <a:gd name="connsiteX11" fmla="*/ 14516 w 20783"/>
              <a:gd name="connsiteY11" fmla="*/ 22573 h 22681"/>
              <a:gd name="connsiteX12" fmla="*/ 11076 w 20783"/>
              <a:gd name="connsiteY12" fmla="*/ 16826 h 22681"/>
              <a:gd name="connsiteX13" fmla="*/ 9648 w 20783"/>
              <a:gd name="connsiteY13" fmla="*/ 22681 h 22681"/>
              <a:gd name="connsiteX14" fmla="*/ 8259 w 20783"/>
              <a:gd name="connsiteY14" fmla="*/ 17383 h 22681"/>
              <a:gd name="connsiteX15" fmla="*/ 1875 w 20783"/>
              <a:gd name="connsiteY15" fmla="*/ 21398 h 22681"/>
              <a:gd name="connsiteX16" fmla="*/ 4136 w 20783"/>
              <a:gd name="connsiteY16" fmla="*/ 14747 h 22681"/>
              <a:gd name="connsiteX17" fmla="*/ 135 w 20783"/>
              <a:gd name="connsiteY17" fmla="*/ 14587 h 22681"/>
              <a:gd name="connsiteX18" fmla="*/ 3722 w 20783"/>
              <a:gd name="connsiteY18" fmla="*/ 11775 h 22681"/>
              <a:gd name="connsiteX19" fmla="*/ 0 w 20783"/>
              <a:gd name="connsiteY19" fmla="*/ 8615 h 22681"/>
              <a:gd name="connsiteX20" fmla="*/ 4627 w 20783"/>
              <a:gd name="connsiteY20" fmla="*/ 7617 h 22681"/>
              <a:gd name="connsiteX21" fmla="*/ 370 w 20783"/>
              <a:gd name="connsiteY21" fmla="*/ 2295 h 22681"/>
              <a:gd name="connsiteX22" fmla="*/ 7312 w 20783"/>
              <a:gd name="connsiteY22" fmla="*/ 6320 h 22681"/>
              <a:gd name="connsiteX23" fmla="*/ 8352 w 20783"/>
              <a:gd name="connsiteY23" fmla="*/ 2295 h 22681"/>
              <a:gd name="connsiteX24" fmla="*/ 10800 w 20783"/>
              <a:gd name="connsiteY24" fmla="*/ 5800 h 22681"/>
              <a:gd name="connsiteX0" fmla="*/ 10800 w 20783"/>
              <a:gd name="connsiteY0" fmla="*/ 5800 h 22681"/>
              <a:gd name="connsiteX1" fmla="*/ 14522 w 20783"/>
              <a:gd name="connsiteY1" fmla="*/ 0 h 22681"/>
              <a:gd name="connsiteX2" fmla="*/ 14155 w 20783"/>
              <a:gd name="connsiteY2" fmla="*/ 5325 h 22681"/>
              <a:gd name="connsiteX3" fmla="*/ 18380 w 20783"/>
              <a:gd name="connsiteY3" fmla="*/ 4457 h 22681"/>
              <a:gd name="connsiteX4" fmla="*/ 16702 w 20783"/>
              <a:gd name="connsiteY4" fmla="*/ 7315 h 22681"/>
              <a:gd name="connsiteX5" fmla="*/ 20513 w 20783"/>
              <a:gd name="connsiteY5" fmla="*/ 8272 h 22681"/>
              <a:gd name="connsiteX6" fmla="*/ 17607 w 20783"/>
              <a:gd name="connsiteY6" fmla="*/ 10475 h 22681"/>
              <a:gd name="connsiteX7" fmla="*/ 20783 w 20783"/>
              <a:gd name="connsiteY7" fmla="*/ 13830 h 22681"/>
              <a:gd name="connsiteX8" fmla="*/ 17713 w 20783"/>
              <a:gd name="connsiteY8" fmla="*/ 13482 h 22681"/>
              <a:gd name="connsiteX9" fmla="*/ 18145 w 20783"/>
              <a:gd name="connsiteY9" fmla="*/ 18095 h 22681"/>
              <a:gd name="connsiteX10" fmla="*/ 13553 w 20783"/>
              <a:gd name="connsiteY10" fmla="*/ 16078 h 22681"/>
              <a:gd name="connsiteX11" fmla="*/ 14516 w 20783"/>
              <a:gd name="connsiteY11" fmla="*/ 22573 h 22681"/>
              <a:gd name="connsiteX12" fmla="*/ 11076 w 20783"/>
              <a:gd name="connsiteY12" fmla="*/ 16826 h 22681"/>
              <a:gd name="connsiteX13" fmla="*/ 9648 w 20783"/>
              <a:gd name="connsiteY13" fmla="*/ 22681 h 22681"/>
              <a:gd name="connsiteX14" fmla="*/ 8259 w 20783"/>
              <a:gd name="connsiteY14" fmla="*/ 17383 h 22681"/>
              <a:gd name="connsiteX15" fmla="*/ 1875 w 20783"/>
              <a:gd name="connsiteY15" fmla="*/ 21398 h 22681"/>
              <a:gd name="connsiteX16" fmla="*/ 4136 w 20783"/>
              <a:gd name="connsiteY16" fmla="*/ 14747 h 22681"/>
              <a:gd name="connsiteX17" fmla="*/ 135 w 20783"/>
              <a:gd name="connsiteY17" fmla="*/ 14587 h 22681"/>
              <a:gd name="connsiteX18" fmla="*/ 3722 w 20783"/>
              <a:gd name="connsiteY18" fmla="*/ 11775 h 22681"/>
              <a:gd name="connsiteX19" fmla="*/ 0 w 20783"/>
              <a:gd name="connsiteY19" fmla="*/ 8615 h 22681"/>
              <a:gd name="connsiteX20" fmla="*/ 4393 w 20783"/>
              <a:gd name="connsiteY20" fmla="*/ 7077 h 22681"/>
              <a:gd name="connsiteX21" fmla="*/ 370 w 20783"/>
              <a:gd name="connsiteY21" fmla="*/ 2295 h 22681"/>
              <a:gd name="connsiteX22" fmla="*/ 7312 w 20783"/>
              <a:gd name="connsiteY22" fmla="*/ 6320 h 22681"/>
              <a:gd name="connsiteX23" fmla="*/ 8352 w 20783"/>
              <a:gd name="connsiteY23" fmla="*/ 2295 h 22681"/>
              <a:gd name="connsiteX24" fmla="*/ 10800 w 20783"/>
              <a:gd name="connsiteY24" fmla="*/ 5800 h 22681"/>
              <a:gd name="connsiteX0" fmla="*/ 10800 w 20783"/>
              <a:gd name="connsiteY0" fmla="*/ 5800 h 22681"/>
              <a:gd name="connsiteX1" fmla="*/ 14522 w 20783"/>
              <a:gd name="connsiteY1" fmla="*/ 0 h 22681"/>
              <a:gd name="connsiteX2" fmla="*/ 14155 w 20783"/>
              <a:gd name="connsiteY2" fmla="*/ 5325 h 22681"/>
              <a:gd name="connsiteX3" fmla="*/ 18380 w 20783"/>
              <a:gd name="connsiteY3" fmla="*/ 4457 h 22681"/>
              <a:gd name="connsiteX4" fmla="*/ 16702 w 20783"/>
              <a:gd name="connsiteY4" fmla="*/ 7315 h 22681"/>
              <a:gd name="connsiteX5" fmla="*/ 20513 w 20783"/>
              <a:gd name="connsiteY5" fmla="*/ 8272 h 22681"/>
              <a:gd name="connsiteX6" fmla="*/ 17607 w 20783"/>
              <a:gd name="connsiteY6" fmla="*/ 10475 h 22681"/>
              <a:gd name="connsiteX7" fmla="*/ 20783 w 20783"/>
              <a:gd name="connsiteY7" fmla="*/ 13830 h 22681"/>
              <a:gd name="connsiteX8" fmla="*/ 17713 w 20783"/>
              <a:gd name="connsiteY8" fmla="*/ 13482 h 22681"/>
              <a:gd name="connsiteX9" fmla="*/ 18145 w 20783"/>
              <a:gd name="connsiteY9" fmla="*/ 18095 h 22681"/>
              <a:gd name="connsiteX10" fmla="*/ 13553 w 20783"/>
              <a:gd name="connsiteY10" fmla="*/ 16078 h 22681"/>
              <a:gd name="connsiteX11" fmla="*/ 14516 w 20783"/>
              <a:gd name="connsiteY11" fmla="*/ 22573 h 22681"/>
              <a:gd name="connsiteX12" fmla="*/ 11076 w 20783"/>
              <a:gd name="connsiteY12" fmla="*/ 16826 h 22681"/>
              <a:gd name="connsiteX13" fmla="*/ 9648 w 20783"/>
              <a:gd name="connsiteY13" fmla="*/ 22681 h 22681"/>
              <a:gd name="connsiteX14" fmla="*/ 8960 w 20783"/>
              <a:gd name="connsiteY14" fmla="*/ 18463 h 22681"/>
              <a:gd name="connsiteX15" fmla="*/ 1875 w 20783"/>
              <a:gd name="connsiteY15" fmla="*/ 21398 h 22681"/>
              <a:gd name="connsiteX16" fmla="*/ 4136 w 20783"/>
              <a:gd name="connsiteY16" fmla="*/ 14747 h 22681"/>
              <a:gd name="connsiteX17" fmla="*/ 135 w 20783"/>
              <a:gd name="connsiteY17" fmla="*/ 14587 h 22681"/>
              <a:gd name="connsiteX18" fmla="*/ 3722 w 20783"/>
              <a:gd name="connsiteY18" fmla="*/ 11775 h 22681"/>
              <a:gd name="connsiteX19" fmla="*/ 0 w 20783"/>
              <a:gd name="connsiteY19" fmla="*/ 8615 h 22681"/>
              <a:gd name="connsiteX20" fmla="*/ 4393 w 20783"/>
              <a:gd name="connsiteY20" fmla="*/ 7077 h 22681"/>
              <a:gd name="connsiteX21" fmla="*/ 370 w 20783"/>
              <a:gd name="connsiteY21" fmla="*/ 2295 h 22681"/>
              <a:gd name="connsiteX22" fmla="*/ 7312 w 20783"/>
              <a:gd name="connsiteY22" fmla="*/ 6320 h 22681"/>
              <a:gd name="connsiteX23" fmla="*/ 8352 w 20783"/>
              <a:gd name="connsiteY23" fmla="*/ 2295 h 22681"/>
              <a:gd name="connsiteX24" fmla="*/ 10800 w 20783"/>
              <a:gd name="connsiteY24" fmla="*/ 5800 h 22681"/>
              <a:gd name="connsiteX0" fmla="*/ 10800 w 20783"/>
              <a:gd name="connsiteY0" fmla="*/ 5800 h 22816"/>
              <a:gd name="connsiteX1" fmla="*/ 14522 w 20783"/>
              <a:gd name="connsiteY1" fmla="*/ 0 h 22816"/>
              <a:gd name="connsiteX2" fmla="*/ 14155 w 20783"/>
              <a:gd name="connsiteY2" fmla="*/ 5325 h 22816"/>
              <a:gd name="connsiteX3" fmla="*/ 18380 w 20783"/>
              <a:gd name="connsiteY3" fmla="*/ 4457 h 22816"/>
              <a:gd name="connsiteX4" fmla="*/ 16702 w 20783"/>
              <a:gd name="connsiteY4" fmla="*/ 7315 h 22816"/>
              <a:gd name="connsiteX5" fmla="*/ 20513 w 20783"/>
              <a:gd name="connsiteY5" fmla="*/ 8272 h 22816"/>
              <a:gd name="connsiteX6" fmla="*/ 17607 w 20783"/>
              <a:gd name="connsiteY6" fmla="*/ 10475 h 22816"/>
              <a:gd name="connsiteX7" fmla="*/ 20783 w 20783"/>
              <a:gd name="connsiteY7" fmla="*/ 13830 h 22816"/>
              <a:gd name="connsiteX8" fmla="*/ 17713 w 20783"/>
              <a:gd name="connsiteY8" fmla="*/ 13482 h 22816"/>
              <a:gd name="connsiteX9" fmla="*/ 18145 w 20783"/>
              <a:gd name="connsiteY9" fmla="*/ 18095 h 22816"/>
              <a:gd name="connsiteX10" fmla="*/ 13553 w 20783"/>
              <a:gd name="connsiteY10" fmla="*/ 16078 h 22816"/>
              <a:gd name="connsiteX11" fmla="*/ 14516 w 20783"/>
              <a:gd name="connsiteY11" fmla="*/ 22573 h 22816"/>
              <a:gd name="connsiteX12" fmla="*/ 11076 w 20783"/>
              <a:gd name="connsiteY12" fmla="*/ 16826 h 22816"/>
              <a:gd name="connsiteX13" fmla="*/ 9823 w 20783"/>
              <a:gd name="connsiteY13" fmla="*/ 22816 h 22816"/>
              <a:gd name="connsiteX14" fmla="*/ 8960 w 20783"/>
              <a:gd name="connsiteY14" fmla="*/ 18463 h 22816"/>
              <a:gd name="connsiteX15" fmla="*/ 1875 w 20783"/>
              <a:gd name="connsiteY15" fmla="*/ 21398 h 22816"/>
              <a:gd name="connsiteX16" fmla="*/ 4136 w 20783"/>
              <a:gd name="connsiteY16" fmla="*/ 14747 h 22816"/>
              <a:gd name="connsiteX17" fmla="*/ 135 w 20783"/>
              <a:gd name="connsiteY17" fmla="*/ 14587 h 22816"/>
              <a:gd name="connsiteX18" fmla="*/ 3722 w 20783"/>
              <a:gd name="connsiteY18" fmla="*/ 11775 h 22816"/>
              <a:gd name="connsiteX19" fmla="*/ 0 w 20783"/>
              <a:gd name="connsiteY19" fmla="*/ 8615 h 22816"/>
              <a:gd name="connsiteX20" fmla="*/ 4393 w 20783"/>
              <a:gd name="connsiteY20" fmla="*/ 7077 h 22816"/>
              <a:gd name="connsiteX21" fmla="*/ 370 w 20783"/>
              <a:gd name="connsiteY21" fmla="*/ 2295 h 22816"/>
              <a:gd name="connsiteX22" fmla="*/ 7312 w 20783"/>
              <a:gd name="connsiteY22" fmla="*/ 6320 h 22816"/>
              <a:gd name="connsiteX23" fmla="*/ 8352 w 20783"/>
              <a:gd name="connsiteY23" fmla="*/ 2295 h 22816"/>
              <a:gd name="connsiteX24" fmla="*/ 10800 w 20783"/>
              <a:gd name="connsiteY24" fmla="*/ 5800 h 22816"/>
              <a:gd name="connsiteX0" fmla="*/ 10800 w 20783"/>
              <a:gd name="connsiteY0" fmla="*/ 5800 h 22816"/>
              <a:gd name="connsiteX1" fmla="*/ 14522 w 20783"/>
              <a:gd name="connsiteY1" fmla="*/ 0 h 22816"/>
              <a:gd name="connsiteX2" fmla="*/ 14155 w 20783"/>
              <a:gd name="connsiteY2" fmla="*/ 5325 h 22816"/>
              <a:gd name="connsiteX3" fmla="*/ 18380 w 20783"/>
              <a:gd name="connsiteY3" fmla="*/ 4457 h 22816"/>
              <a:gd name="connsiteX4" fmla="*/ 16702 w 20783"/>
              <a:gd name="connsiteY4" fmla="*/ 7315 h 22816"/>
              <a:gd name="connsiteX5" fmla="*/ 20513 w 20783"/>
              <a:gd name="connsiteY5" fmla="*/ 8272 h 22816"/>
              <a:gd name="connsiteX6" fmla="*/ 17607 w 20783"/>
              <a:gd name="connsiteY6" fmla="*/ 10475 h 22816"/>
              <a:gd name="connsiteX7" fmla="*/ 20783 w 20783"/>
              <a:gd name="connsiteY7" fmla="*/ 13830 h 22816"/>
              <a:gd name="connsiteX8" fmla="*/ 17713 w 20783"/>
              <a:gd name="connsiteY8" fmla="*/ 13482 h 22816"/>
              <a:gd name="connsiteX9" fmla="*/ 18145 w 20783"/>
              <a:gd name="connsiteY9" fmla="*/ 18095 h 22816"/>
              <a:gd name="connsiteX10" fmla="*/ 13553 w 20783"/>
              <a:gd name="connsiteY10" fmla="*/ 16078 h 22816"/>
              <a:gd name="connsiteX11" fmla="*/ 14516 w 20783"/>
              <a:gd name="connsiteY11" fmla="*/ 22573 h 22816"/>
              <a:gd name="connsiteX12" fmla="*/ 11076 w 20783"/>
              <a:gd name="connsiteY12" fmla="*/ 16826 h 22816"/>
              <a:gd name="connsiteX13" fmla="*/ 9823 w 20783"/>
              <a:gd name="connsiteY13" fmla="*/ 22816 h 22816"/>
              <a:gd name="connsiteX14" fmla="*/ 7384 w 20783"/>
              <a:gd name="connsiteY14" fmla="*/ 17923 h 22816"/>
              <a:gd name="connsiteX15" fmla="*/ 1875 w 20783"/>
              <a:gd name="connsiteY15" fmla="*/ 21398 h 22816"/>
              <a:gd name="connsiteX16" fmla="*/ 4136 w 20783"/>
              <a:gd name="connsiteY16" fmla="*/ 14747 h 22816"/>
              <a:gd name="connsiteX17" fmla="*/ 135 w 20783"/>
              <a:gd name="connsiteY17" fmla="*/ 14587 h 22816"/>
              <a:gd name="connsiteX18" fmla="*/ 3722 w 20783"/>
              <a:gd name="connsiteY18" fmla="*/ 11775 h 22816"/>
              <a:gd name="connsiteX19" fmla="*/ 0 w 20783"/>
              <a:gd name="connsiteY19" fmla="*/ 8615 h 22816"/>
              <a:gd name="connsiteX20" fmla="*/ 4393 w 20783"/>
              <a:gd name="connsiteY20" fmla="*/ 7077 h 22816"/>
              <a:gd name="connsiteX21" fmla="*/ 370 w 20783"/>
              <a:gd name="connsiteY21" fmla="*/ 2295 h 22816"/>
              <a:gd name="connsiteX22" fmla="*/ 7312 w 20783"/>
              <a:gd name="connsiteY22" fmla="*/ 6320 h 22816"/>
              <a:gd name="connsiteX23" fmla="*/ 8352 w 20783"/>
              <a:gd name="connsiteY23" fmla="*/ 2295 h 22816"/>
              <a:gd name="connsiteX24" fmla="*/ 10800 w 20783"/>
              <a:gd name="connsiteY24" fmla="*/ 5800 h 22816"/>
              <a:gd name="connsiteX0" fmla="*/ 10800 w 20783"/>
              <a:gd name="connsiteY0" fmla="*/ 5800 h 22573"/>
              <a:gd name="connsiteX1" fmla="*/ 14522 w 20783"/>
              <a:gd name="connsiteY1" fmla="*/ 0 h 22573"/>
              <a:gd name="connsiteX2" fmla="*/ 14155 w 20783"/>
              <a:gd name="connsiteY2" fmla="*/ 5325 h 22573"/>
              <a:gd name="connsiteX3" fmla="*/ 18380 w 20783"/>
              <a:gd name="connsiteY3" fmla="*/ 4457 h 22573"/>
              <a:gd name="connsiteX4" fmla="*/ 16702 w 20783"/>
              <a:gd name="connsiteY4" fmla="*/ 7315 h 22573"/>
              <a:gd name="connsiteX5" fmla="*/ 20513 w 20783"/>
              <a:gd name="connsiteY5" fmla="*/ 8272 h 22573"/>
              <a:gd name="connsiteX6" fmla="*/ 17607 w 20783"/>
              <a:gd name="connsiteY6" fmla="*/ 10475 h 22573"/>
              <a:gd name="connsiteX7" fmla="*/ 20783 w 20783"/>
              <a:gd name="connsiteY7" fmla="*/ 13830 h 22573"/>
              <a:gd name="connsiteX8" fmla="*/ 17713 w 20783"/>
              <a:gd name="connsiteY8" fmla="*/ 13482 h 22573"/>
              <a:gd name="connsiteX9" fmla="*/ 18145 w 20783"/>
              <a:gd name="connsiteY9" fmla="*/ 18095 h 22573"/>
              <a:gd name="connsiteX10" fmla="*/ 13553 w 20783"/>
              <a:gd name="connsiteY10" fmla="*/ 16078 h 22573"/>
              <a:gd name="connsiteX11" fmla="*/ 14516 w 20783"/>
              <a:gd name="connsiteY11" fmla="*/ 22573 h 22573"/>
              <a:gd name="connsiteX12" fmla="*/ 11076 w 20783"/>
              <a:gd name="connsiteY12" fmla="*/ 16826 h 22573"/>
              <a:gd name="connsiteX13" fmla="*/ 8305 w 20783"/>
              <a:gd name="connsiteY13" fmla="*/ 22546 h 22573"/>
              <a:gd name="connsiteX14" fmla="*/ 7384 w 20783"/>
              <a:gd name="connsiteY14" fmla="*/ 17923 h 22573"/>
              <a:gd name="connsiteX15" fmla="*/ 1875 w 20783"/>
              <a:gd name="connsiteY15" fmla="*/ 21398 h 22573"/>
              <a:gd name="connsiteX16" fmla="*/ 4136 w 20783"/>
              <a:gd name="connsiteY16" fmla="*/ 14747 h 22573"/>
              <a:gd name="connsiteX17" fmla="*/ 135 w 20783"/>
              <a:gd name="connsiteY17" fmla="*/ 14587 h 22573"/>
              <a:gd name="connsiteX18" fmla="*/ 3722 w 20783"/>
              <a:gd name="connsiteY18" fmla="*/ 11775 h 22573"/>
              <a:gd name="connsiteX19" fmla="*/ 0 w 20783"/>
              <a:gd name="connsiteY19" fmla="*/ 8615 h 22573"/>
              <a:gd name="connsiteX20" fmla="*/ 4393 w 20783"/>
              <a:gd name="connsiteY20" fmla="*/ 7077 h 22573"/>
              <a:gd name="connsiteX21" fmla="*/ 370 w 20783"/>
              <a:gd name="connsiteY21" fmla="*/ 2295 h 22573"/>
              <a:gd name="connsiteX22" fmla="*/ 7312 w 20783"/>
              <a:gd name="connsiteY22" fmla="*/ 6320 h 22573"/>
              <a:gd name="connsiteX23" fmla="*/ 8352 w 20783"/>
              <a:gd name="connsiteY23" fmla="*/ 2295 h 22573"/>
              <a:gd name="connsiteX24" fmla="*/ 10800 w 20783"/>
              <a:gd name="connsiteY24" fmla="*/ 5800 h 2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83" h="22573">
                <a:moveTo>
                  <a:pt x="10800" y="5800"/>
                </a:moveTo>
                <a:lnTo>
                  <a:pt x="14522" y="0"/>
                </a:lnTo>
                <a:cubicBezTo>
                  <a:pt x="14400" y="1775"/>
                  <a:pt x="14277" y="3550"/>
                  <a:pt x="14155" y="5325"/>
                </a:cubicBezTo>
                <a:lnTo>
                  <a:pt x="18380" y="4457"/>
                </a:lnTo>
                <a:lnTo>
                  <a:pt x="16702" y="7315"/>
                </a:lnTo>
                <a:lnTo>
                  <a:pt x="20513" y="8272"/>
                </a:lnTo>
                <a:lnTo>
                  <a:pt x="17607" y="10475"/>
                </a:lnTo>
                <a:lnTo>
                  <a:pt x="20783" y="13830"/>
                </a:lnTo>
                <a:lnTo>
                  <a:pt x="17713" y="13482"/>
                </a:lnTo>
                <a:lnTo>
                  <a:pt x="18145" y="18095"/>
                </a:lnTo>
                <a:lnTo>
                  <a:pt x="13553" y="16078"/>
                </a:lnTo>
                <a:cubicBezTo>
                  <a:pt x="13718" y="18783"/>
                  <a:pt x="14351" y="19868"/>
                  <a:pt x="14516" y="22573"/>
                </a:cubicBezTo>
                <a:lnTo>
                  <a:pt x="11076" y="16826"/>
                </a:lnTo>
                <a:lnTo>
                  <a:pt x="8305" y="22546"/>
                </a:lnTo>
                <a:cubicBezTo>
                  <a:pt x="8048" y="20555"/>
                  <a:pt x="7641" y="19914"/>
                  <a:pt x="7384" y="17923"/>
                </a:cubicBezTo>
                <a:lnTo>
                  <a:pt x="1875" y="21398"/>
                </a:lnTo>
                <a:lnTo>
                  <a:pt x="4136" y="1474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393" y="707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lnTo>
                  <a:pt x="10800" y="5800"/>
                </a:lnTo>
                <a:close/>
              </a:path>
            </a:pathLst>
          </a:custGeom>
          <a:solidFill>
            <a:srgbClr val="FFFFB3"/>
          </a:solidFill>
          <a:ln w="254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13725" tIns="56850" rIns="113725" bIns="56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44652" y="8769131"/>
            <a:ext cx="4251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Training Data: Every object in the scene is not labeled.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Only objects present in the scene are provided</a:t>
            </a:r>
          </a:p>
        </p:txBody>
      </p:sp>
      <p:pic>
        <p:nvPicPr>
          <p:cNvPr id="193" name="Picture 192" descr="IguanaTex_tmp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16592775" y="13711384"/>
            <a:ext cx="377952" cy="3627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074" y="6399057"/>
            <a:ext cx="367608" cy="4910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858" y="6530391"/>
            <a:ext cx="189291" cy="3922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997" y="7639560"/>
            <a:ext cx="189291" cy="3922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693" y="7079814"/>
            <a:ext cx="123450" cy="3045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626" y="6992721"/>
            <a:ext cx="556898" cy="414244"/>
          </a:xfrm>
          <a:prstGeom prst="rect">
            <a:avLst/>
          </a:prstGeom>
        </p:spPr>
      </p:pic>
      <p:sp>
        <p:nvSpPr>
          <p:cNvPr id="292" name="Shape 292"/>
          <p:cNvSpPr txBox="1"/>
          <p:nvPr/>
        </p:nvSpPr>
        <p:spPr>
          <a:xfrm rot="-507824">
            <a:off x="35899736" y="14360731"/>
            <a:ext cx="1706341" cy="681803"/>
          </a:xfrm>
          <a:prstGeom prst="rect">
            <a:avLst/>
          </a:prstGeom>
          <a:solidFill>
            <a:srgbClr val="FFFF99"/>
          </a:solidFill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Millions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801" y="19341671"/>
            <a:ext cx="5544292" cy="5130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742" y="17904761"/>
            <a:ext cx="1956002" cy="45539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604" y="21721232"/>
            <a:ext cx="189291" cy="392298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99" y="21781977"/>
            <a:ext cx="123450" cy="304511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99" y="22295086"/>
            <a:ext cx="123450" cy="304511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816" y="22294786"/>
            <a:ext cx="189291" cy="3922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787" y="9597260"/>
            <a:ext cx="356634" cy="3346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98" y="9549664"/>
            <a:ext cx="189291" cy="3922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770" y="10160201"/>
            <a:ext cx="213980" cy="29902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4931401" y="16414405"/>
            <a:ext cx="1174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: EM-style alternating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Model instance level labels using latent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          models if instance     in bag    expresses label    or not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Alternately, improve latent variable assign and model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303" y="17523532"/>
            <a:ext cx="866896" cy="6145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478" y="17703194"/>
            <a:ext cx="123451" cy="30451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793" y="17670300"/>
            <a:ext cx="205751" cy="3209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07" y="17703194"/>
            <a:ext cx="189291" cy="392298"/>
          </a:xfrm>
          <a:prstGeom prst="rect">
            <a:avLst/>
          </a:prstGeom>
        </p:spPr>
      </p:pic>
      <p:sp>
        <p:nvSpPr>
          <p:cNvPr id="162" name="Shape 298"/>
          <p:cNvSpPr/>
          <p:nvPr/>
        </p:nvSpPr>
        <p:spPr>
          <a:xfrm>
            <a:off x="14163408" y="25640510"/>
            <a:ext cx="26376900" cy="10366200"/>
          </a:xfrm>
          <a:prstGeom prst="roundRect">
            <a:avLst>
              <a:gd name="adj" fmla="val 5524"/>
            </a:avLst>
          </a:prstGeom>
          <a:noFill/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0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299"/>
          <p:cNvSpPr/>
          <p:nvPr/>
        </p:nvSpPr>
        <p:spPr>
          <a:xfrm>
            <a:off x="14163408" y="25640496"/>
            <a:ext cx="26376900" cy="860100"/>
          </a:xfrm>
          <a:prstGeom prst="rect">
            <a:avLst/>
          </a:prstGeom>
          <a:solidFill>
            <a:srgbClr val="3333CC"/>
          </a:solidFill>
          <a:ln w="25400" cap="flat" cmpd="sng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</a:p>
        </p:txBody>
      </p:sp>
      <p:pic>
        <p:nvPicPr>
          <p:cNvPr id="199" name="Shape 300" descr="table-4_1.png"/>
          <p:cNvPicPr preferRelativeResize="0"/>
          <p:nvPr/>
        </p:nvPicPr>
        <p:blipFill rotWithShape="1">
          <a:blip r:embed="rId87">
            <a:alphaModFix/>
          </a:blip>
          <a:srcRect l="3731" t="13403" r="49800" b="9250"/>
          <a:stretch/>
        </p:blipFill>
        <p:spPr>
          <a:xfrm>
            <a:off x="34848325" y="26979675"/>
            <a:ext cx="5351575" cy="4089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Shape 301"/>
          <p:cNvGrpSpPr/>
          <p:nvPr/>
        </p:nvGrpSpPr>
        <p:grpSpPr>
          <a:xfrm>
            <a:off x="27962175" y="32385760"/>
            <a:ext cx="12145697" cy="4448573"/>
            <a:chOff x="5380300" y="8851560"/>
            <a:chExt cx="12145697" cy="4448573"/>
          </a:xfrm>
        </p:grpSpPr>
        <p:pic>
          <p:nvPicPr>
            <p:cNvPr id="205" name="Shape 302"/>
            <p:cNvPicPr preferRelativeResize="0"/>
            <p:nvPr/>
          </p:nvPicPr>
          <p:blipFill rotWithShape="1">
            <a:blip r:embed="rId88">
              <a:alphaModFix/>
            </a:blip>
            <a:srcRect l="26694" t="33810" r="23566" b="41349"/>
            <a:stretch/>
          </p:blipFill>
          <p:spPr>
            <a:xfrm>
              <a:off x="7432025" y="10260075"/>
              <a:ext cx="2996526" cy="105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Shape 303"/>
            <p:cNvSpPr txBox="1"/>
            <p:nvPr/>
          </p:nvSpPr>
          <p:spPr>
            <a:xfrm>
              <a:off x="11170000" y="10964725"/>
              <a:ext cx="2583000" cy="10533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800" b="1">
                  <a:solidFill>
                    <a:srgbClr val="38761D"/>
                  </a:solidFill>
                  <a:latin typeface="Corsiva"/>
                  <a:ea typeface="Corsiva"/>
                  <a:cs typeface="Corsiva"/>
                  <a:sym typeface="Corsiva"/>
                </a:rPr>
                <a:t>MIML</a:t>
              </a:r>
              <a:r>
                <a:rPr lang="en-US" sz="4800" b="1" baseline="30000">
                  <a:solidFill>
                    <a:srgbClr val="38761D"/>
                  </a:solidFill>
                  <a:latin typeface="Corsiva"/>
                  <a:ea typeface="Corsiva"/>
                  <a:cs typeface="Corsiva"/>
                  <a:sym typeface="Corsiva"/>
                </a:rPr>
                <a:t>perf</a:t>
              </a:r>
            </a:p>
          </p:txBody>
        </p:sp>
        <p:cxnSp>
          <p:nvCxnSpPr>
            <p:cNvPr id="238" name="Shape 304"/>
            <p:cNvCxnSpPr/>
            <p:nvPr/>
          </p:nvCxnSpPr>
          <p:spPr>
            <a:xfrm rot="10800000" flipH="1">
              <a:off x="7514200" y="11474050"/>
              <a:ext cx="3655800" cy="53700"/>
            </a:xfrm>
            <a:prstGeom prst="straightConnector1">
              <a:avLst/>
            </a:prstGeom>
            <a:noFill/>
            <a:ln w="114300" cap="flat" cmpd="sng">
              <a:solidFill>
                <a:srgbClr val="E69138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64" name="Shape 305"/>
            <p:cNvSpPr txBox="1"/>
            <p:nvPr/>
          </p:nvSpPr>
          <p:spPr>
            <a:xfrm>
              <a:off x="5380300" y="10974250"/>
              <a:ext cx="2133900" cy="1053300"/>
            </a:xfrm>
            <a:prstGeom prst="rect">
              <a:avLst/>
            </a:prstGeom>
            <a:solidFill>
              <a:srgbClr val="F4CCCC"/>
            </a:solidFill>
            <a:ln w="3810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4800" b="1">
                  <a:solidFill>
                    <a:srgbClr val="B45F06"/>
                  </a:solidFill>
                  <a:latin typeface="Corsiva"/>
                  <a:ea typeface="Corsiva"/>
                  <a:cs typeface="Corsiva"/>
                  <a:sym typeface="Corsiva"/>
                </a:rPr>
                <a:t>MM-F</a:t>
              </a:r>
              <a:r>
                <a:rPr lang="en-US" sz="4800" b="1" baseline="-25000">
                  <a:solidFill>
                    <a:srgbClr val="B45F06"/>
                  </a:solidFill>
                  <a:latin typeface="Corsiva"/>
                  <a:ea typeface="Corsiva"/>
                  <a:cs typeface="Corsiva"/>
                  <a:sym typeface="Corsiva"/>
                </a:rPr>
                <a:t>β</a:t>
              </a:r>
            </a:p>
          </p:txBody>
        </p:sp>
        <p:grpSp>
          <p:nvGrpSpPr>
            <p:cNvPr id="265" name="Shape 306"/>
            <p:cNvGrpSpPr/>
            <p:nvPr/>
          </p:nvGrpSpPr>
          <p:grpSpPr>
            <a:xfrm>
              <a:off x="13077866" y="8851560"/>
              <a:ext cx="4448131" cy="4448573"/>
              <a:chOff x="13077866" y="9003960"/>
              <a:chExt cx="4448131" cy="4448573"/>
            </a:xfrm>
          </p:grpSpPr>
          <p:pic>
            <p:nvPicPr>
              <p:cNvPr id="270" name="Shape 307"/>
              <p:cNvPicPr preferRelativeResize="0"/>
              <p:nvPr/>
            </p:nvPicPr>
            <p:blipFill>
              <a:blip r:embed="rId89">
                <a:alphaModFix/>
              </a:blip>
              <a:stretch>
                <a:fillRect/>
              </a:stretch>
            </p:blipFill>
            <p:spPr>
              <a:xfrm rot="-1887260">
                <a:off x="13684457" y="9610253"/>
                <a:ext cx="3234949" cy="32359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Shape 308"/>
              <p:cNvSpPr txBox="1"/>
              <p:nvPr/>
            </p:nvSpPr>
            <p:spPr>
              <a:xfrm rot="-1887424">
                <a:off x="13795038" y="10920685"/>
                <a:ext cx="2934123" cy="488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2800" b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145 Times Faster</a:t>
                </a:r>
              </a:p>
            </p:txBody>
          </p:sp>
        </p:grpSp>
      </p:grpSp>
      <p:sp>
        <p:nvSpPr>
          <p:cNvPr id="272" name="Shape 309"/>
          <p:cNvSpPr txBox="1"/>
          <p:nvPr/>
        </p:nvSpPr>
        <p:spPr>
          <a:xfrm rot="-5400000">
            <a:off x="32927050" y="28904863"/>
            <a:ext cx="3182100" cy="5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Performance Measure</a:t>
            </a:r>
          </a:p>
        </p:txBody>
      </p:sp>
      <p:sp>
        <p:nvSpPr>
          <p:cNvPr id="283" name="Shape 310"/>
          <p:cNvSpPr txBox="1"/>
          <p:nvPr/>
        </p:nvSpPr>
        <p:spPr>
          <a:xfrm rot="-2484926">
            <a:off x="35698095" y="31168190"/>
            <a:ext cx="1564139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F-Macro</a:t>
            </a:r>
          </a:p>
        </p:txBody>
      </p:sp>
      <p:sp>
        <p:nvSpPr>
          <p:cNvPr id="295" name="Shape 311"/>
          <p:cNvSpPr txBox="1"/>
          <p:nvPr/>
        </p:nvSpPr>
        <p:spPr>
          <a:xfrm rot="-2484926">
            <a:off x="38147520" y="31168178"/>
            <a:ext cx="1564139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F-Micro</a:t>
            </a:r>
          </a:p>
        </p:txBody>
      </p:sp>
      <p:pic>
        <p:nvPicPr>
          <p:cNvPr id="296" name="Shape 312"/>
          <p:cNvPicPr preferRelativeResize="0"/>
          <p:nvPr/>
        </p:nvPicPr>
        <p:blipFill>
          <a:blip r:embed="rId90">
            <a:alphaModFix/>
          </a:blip>
          <a:stretch>
            <a:fillRect/>
          </a:stretch>
        </p:blipFill>
        <p:spPr>
          <a:xfrm>
            <a:off x="14881450" y="27261175"/>
            <a:ext cx="11425927" cy="77601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313"/>
          <p:cNvSpPr txBox="1"/>
          <p:nvPr/>
        </p:nvSpPr>
        <p:spPr>
          <a:xfrm rot="-2484926">
            <a:off x="22813145" y="32382040"/>
            <a:ext cx="1564139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314"/>
          <p:cNvSpPr txBox="1"/>
          <p:nvPr/>
        </p:nvSpPr>
        <p:spPr>
          <a:xfrm rot="-2485369">
            <a:off x="22266681" y="3335304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</a:p>
        </p:txBody>
      </p:sp>
      <p:sp>
        <p:nvSpPr>
          <p:cNvPr id="301" name="Shape 315"/>
          <p:cNvSpPr txBox="1"/>
          <p:nvPr/>
        </p:nvSpPr>
        <p:spPr>
          <a:xfrm rot="-2485369">
            <a:off x="23927481" y="333284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</a:p>
        </p:txBody>
      </p:sp>
      <p:sp>
        <p:nvSpPr>
          <p:cNvPr id="304" name="Shape 316"/>
          <p:cNvSpPr txBox="1"/>
          <p:nvPr/>
        </p:nvSpPr>
        <p:spPr>
          <a:xfrm rot="-2485369">
            <a:off x="19018131" y="332736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</a:p>
        </p:txBody>
      </p:sp>
      <p:sp>
        <p:nvSpPr>
          <p:cNvPr id="305" name="Shape 317"/>
          <p:cNvSpPr txBox="1"/>
          <p:nvPr/>
        </p:nvSpPr>
        <p:spPr>
          <a:xfrm>
            <a:off x="18365825" y="287513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 b="1">
                <a:solidFill>
                  <a:srgbClr val="1155CC"/>
                </a:solidFill>
              </a:rPr>
              <a:t>MM-F</a:t>
            </a:r>
            <a:r>
              <a:rPr lang="en-US" sz="2500" b="1" baseline="-25000">
                <a:solidFill>
                  <a:srgbClr val="1155CC"/>
                </a:solidFill>
              </a:rPr>
              <a:t>β</a:t>
            </a:r>
          </a:p>
        </p:txBody>
      </p:sp>
      <p:sp>
        <p:nvSpPr>
          <p:cNvPr id="306" name="Shape 318"/>
          <p:cNvSpPr txBox="1"/>
          <p:nvPr/>
        </p:nvSpPr>
        <p:spPr>
          <a:xfrm>
            <a:off x="18365825" y="292508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 b="1">
                <a:solidFill>
                  <a:srgbClr val="1155CC"/>
                </a:solidFill>
              </a:rPr>
              <a:t>MIML</a:t>
            </a:r>
            <a:r>
              <a:rPr lang="en-US" sz="2500" b="1" baseline="-25000">
                <a:solidFill>
                  <a:srgbClr val="1155CC"/>
                </a:solidFill>
              </a:rPr>
              <a:t>perf</a:t>
            </a:r>
          </a:p>
          <a:p>
            <a:pPr lvl="0" rtl="0">
              <a:spcBef>
                <a:spcPts val="0"/>
              </a:spcBef>
              <a:buNone/>
            </a:pPr>
            <a:endParaRPr sz="2500" b="1" baseline="-25000">
              <a:solidFill>
                <a:srgbClr val="1155CC"/>
              </a:solidFill>
            </a:endParaRPr>
          </a:p>
        </p:txBody>
      </p:sp>
      <p:sp>
        <p:nvSpPr>
          <p:cNvPr id="307" name="Shape 319"/>
          <p:cNvSpPr txBox="1"/>
          <p:nvPr/>
        </p:nvSpPr>
        <p:spPr>
          <a:xfrm rot="-2485369">
            <a:off x="15589131" y="322830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20"/>
          <p:cNvSpPr txBox="1"/>
          <p:nvPr/>
        </p:nvSpPr>
        <p:spPr>
          <a:xfrm rot="-2485369">
            <a:off x="19627731" y="306828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0.37</a:t>
            </a:r>
          </a:p>
        </p:txBody>
      </p:sp>
      <p:sp>
        <p:nvSpPr>
          <p:cNvPr id="310" name="Shape 321"/>
          <p:cNvSpPr txBox="1"/>
          <p:nvPr/>
        </p:nvSpPr>
        <p:spPr>
          <a:xfrm rot="-2485369">
            <a:off x="20465931" y="299970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0.48</a:t>
            </a:r>
          </a:p>
        </p:txBody>
      </p:sp>
      <p:sp>
        <p:nvSpPr>
          <p:cNvPr id="311" name="Shape 322"/>
          <p:cNvSpPr txBox="1"/>
          <p:nvPr/>
        </p:nvSpPr>
        <p:spPr>
          <a:xfrm rot="-2485369">
            <a:off x="21151731" y="280158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0.68</a:t>
            </a:r>
          </a:p>
        </p:txBody>
      </p:sp>
      <p:sp>
        <p:nvSpPr>
          <p:cNvPr id="312" name="Shape 323"/>
          <p:cNvSpPr txBox="1"/>
          <p:nvPr/>
        </p:nvSpPr>
        <p:spPr>
          <a:xfrm rot="-2485369">
            <a:off x="17951331" y="309114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0.31</a:t>
            </a:r>
          </a:p>
        </p:txBody>
      </p:sp>
      <p:sp>
        <p:nvSpPr>
          <p:cNvPr id="313" name="Shape 324"/>
          <p:cNvSpPr txBox="1"/>
          <p:nvPr/>
        </p:nvSpPr>
        <p:spPr>
          <a:xfrm rot="-2485369">
            <a:off x="17189331" y="320544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0.19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25"/>
          <p:cNvSpPr txBox="1"/>
          <p:nvPr/>
        </p:nvSpPr>
        <p:spPr>
          <a:xfrm rot="-2485369">
            <a:off x="16274931" y="300732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0.46</a:t>
            </a:r>
          </a:p>
        </p:txBody>
      </p:sp>
      <p:sp>
        <p:nvSpPr>
          <p:cNvPr id="315" name="Shape 326"/>
          <p:cNvSpPr txBox="1"/>
          <p:nvPr/>
        </p:nvSpPr>
        <p:spPr>
          <a:xfrm rot="-2485369">
            <a:off x="24537081" y="33176095"/>
            <a:ext cx="900983" cy="521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0.01</a:t>
            </a:r>
          </a:p>
        </p:txBody>
      </p:sp>
      <p:sp>
        <p:nvSpPr>
          <p:cNvPr id="316" name="Shape 327"/>
          <p:cNvSpPr txBox="1"/>
          <p:nvPr/>
        </p:nvSpPr>
        <p:spPr>
          <a:xfrm>
            <a:off x="160036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12.36%</a:t>
            </a:r>
          </a:p>
        </p:txBody>
      </p:sp>
      <p:sp>
        <p:nvSpPr>
          <p:cNvPr id="317" name="Shape 328"/>
          <p:cNvSpPr txBox="1"/>
          <p:nvPr/>
        </p:nvSpPr>
        <p:spPr>
          <a:xfrm>
            <a:off x="176038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4.04%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1155CC"/>
              </a:solidFill>
            </a:endParaRPr>
          </a:p>
        </p:txBody>
      </p:sp>
      <p:sp>
        <p:nvSpPr>
          <p:cNvPr id="318" name="Shape 329"/>
          <p:cNvSpPr txBox="1"/>
          <p:nvPr/>
        </p:nvSpPr>
        <p:spPr>
          <a:xfrm>
            <a:off x="193564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1.26%</a:t>
            </a:r>
          </a:p>
        </p:txBody>
      </p:sp>
      <p:sp>
        <p:nvSpPr>
          <p:cNvPr id="319" name="Shape 330"/>
          <p:cNvSpPr txBox="1"/>
          <p:nvPr/>
        </p:nvSpPr>
        <p:spPr>
          <a:xfrm>
            <a:off x="209566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1.09%</a:t>
            </a:r>
          </a:p>
        </p:txBody>
      </p:sp>
      <p:sp>
        <p:nvSpPr>
          <p:cNvPr id="320" name="Shape 331"/>
          <p:cNvSpPr txBox="1"/>
          <p:nvPr/>
        </p:nvSpPr>
        <p:spPr>
          <a:xfrm>
            <a:off x="227092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0.07%</a:t>
            </a:r>
          </a:p>
        </p:txBody>
      </p:sp>
      <p:sp>
        <p:nvSpPr>
          <p:cNvPr id="321" name="Shape 332"/>
          <p:cNvSpPr txBox="1"/>
          <p:nvPr/>
        </p:nvSpPr>
        <p:spPr>
          <a:xfrm>
            <a:off x="24233225" y="33856775"/>
            <a:ext cx="16131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0.15%</a:t>
            </a:r>
          </a:p>
        </p:txBody>
      </p:sp>
      <p:pic>
        <p:nvPicPr>
          <p:cNvPr id="322" name="Shape 333"/>
          <p:cNvPicPr preferRelativeResize="0"/>
          <p:nvPr/>
        </p:nvPicPr>
        <p:blipFill rotWithShape="1">
          <a:blip r:embed="rId91">
            <a:alphaModFix/>
          </a:blip>
          <a:srcRect r="31791"/>
          <a:stretch/>
        </p:blipFill>
        <p:spPr>
          <a:xfrm>
            <a:off x="25636725" y="27499875"/>
            <a:ext cx="8516701" cy="546795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34"/>
          <p:cNvSpPr txBox="1"/>
          <p:nvPr/>
        </p:nvSpPr>
        <p:spPr>
          <a:xfrm>
            <a:off x="16185012" y="34521825"/>
            <a:ext cx="8818800" cy="4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 b="1">
                <a:solidFill>
                  <a:srgbClr val="1155CC"/>
                </a:solidFill>
              </a:rPr>
              <a:t>% of occurrence of relation classes in Riedel Dataset</a:t>
            </a:r>
          </a:p>
        </p:txBody>
      </p:sp>
      <p:sp>
        <p:nvSpPr>
          <p:cNvPr id="324" name="Shape 335"/>
          <p:cNvSpPr txBox="1"/>
          <p:nvPr/>
        </p:nvSpPr>
        <p:spPr>
          <a:xfrm rot="-5400000">
            <a:off x="24112025" y="29816176"/>
            <a:ext cx="3582900" cy="57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Performance Measure</a:t>
            </a:r>
          </a:p>
        </p:txBody>
      </p:sp>
      <p:sp>
        <p:nvSpPr>
          <p:cNvPr id="325" name="Shape 336"/>
          <p:cNvSpPr txBox="1"/>
          <p:nvPr/>
        </p:nvSpPr>
        <p:spPr>
          <a:xfrm rot="-5400000">
            <a:off x="12177700" y="30580500"/>
            <a:ext cx="5818800" cy="5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Performance Measure (Classwise F-score)</a:t>
            </a:r>
          </a:p>
        </p:txBody>
      </p:sp>
      <p:sp>
        <p:nvSpPr>
          <p:cNvPr id="326" name="Shape 337"/>
          <p:cNvSpPr txBox="1"/>
          <p:nvPr/>
        </p:nvSpPr>
        <p:spPr>
          <a:xfrm rot="-2484925">
            <a:off x="26747351" y="32390551"/>
            <a:ext cx="2205396" cy="9615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F-Micro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Scene Dataset</a:t>
            </a:r>
          </a:p>
        </p:txBody>
      </p:sp>
      <p:sp>
        <p:nvSpPr>
          <p:cNvPr id="327" name="Shape 338"/>
          <p:cNvSpPr txBox="1"/>
          <p:nvPr/>
        </p:nvSpPr>
        <p:spPr>
          <a:xfrm rot="-2484925">
            <a:off x="28858801" y="32579601"/>
            <a:ext cx="2205396" cy="9615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Avg. Precision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Reuters Dataset</a:t>
            </a:r>
          </a:p>
        </p:txBody>
      </p:sp>
      <p:sp>
        <p:nvSpPr>
          <p:cNvPr id="328" name="Shape 339"/>
          <p:cNvSpPr txBox="1"/>
          <p:nvPr/>
        </p:nvSpPr>
        <p:spPr>
          <a:xfrm rot="-2484925">
            <a:off x="31596651" y="32345176"/>
            <a:ext cx="2205396" cy="9615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F-Macro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Riedel Dataset</a:t>
            </a:r>
          </a:p>
        </p:txBody>
      </p:sp>
      <p:sp>
        <p:nvSpPr>
          <p:cNvPr id="329" name="Shape 340"/>
          <p:cNvSpPr txBox="1"/>
          <p:nvPr/>
        </p:nvSpPr>
        <p:spPr>
          <a:xfrm rot="-4164955">
            <a:off x="25978844" y="28818332"/>
            <a:ext cx="3301368" cy="6453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MIML-SVM (0.4475)</a:t>
            </a:r>
          </a:p>
        </p:txBody>
      </p:sp>
      <p:sp>
        <p:nvSpPr>
          <p:cNvPr id="330" name="Shape 341"/>
          <p:cNvSpPr txBox="1"/>
          <p:nvPr/>
        </p:nvSpPr>
        <p:spPr>
          <a:xfrm rot="-4177205">
            <a:off x="26656535" y="28446630"/>
            <a:ext cx="3301137" cy="645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 b="1" dirty="0" err="1">
                <a:solidFill>
                  <a:srgbClr val="1155CC"/>
                </a:solidFill>
              </a:rPr>
              <a:t>MIML</a:t>
            </a:r>
            <a:r>
              <a:rPr lang="en-US" sz="2000" b="1" baseline="-25000" dirty="0" err="1">
                <a:solidFill>
                  <a:srgbClr val="1155CC"/>
                </a:solidFill>
              </a:rPr>
              <a:t>perf</a:t>
            </a:r>
            <a:r>
              <a:rPr lang="en-US" sz="2000" b="1" baseline="-25000" dirty="0">
                <a:solidFill>
                  <a:srgbClr val="1155CC"/>
                </a:solidFill>
              </a:rPr>
              <a:t> </a:t>
            </a: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(0.5287)</a:t>
            </a:r>
          </a:p>
        </p:txBody>
      </p:sp>
      <p:sp>
        <p:nvSpPr>
          <p:cNvPr id="331" name="Shape 342"/>
          <p:cNvSpPr txBox="1"/>
          <p:nvPr/>
        </p:nvSpPr>
        <p:spPr>
          <a:xfrm rot="-4157240">
            <a:off x="30914876" y="30186710"/>
            <a:ext cx="3301274" cy="645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 b="1">
                <a:solidFill>
                  <a:srgbClr val="1155CC"/>
                </a:solidFill>
              </a:rPr>
              <a:t>MM-F</a:t>
            </a:r>
            <a:r>
              <a:rPr lang="en-US" sz="2000" b="1" baseline="-25000">
                <a:solidFill>
                  <a:srgbClr val="1155CC"/>
                </a:solidFill>
              </a:rPr>
              <a:t>β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(0.1366)</a:t>
            </a:r>
          </a:p>
        </p:txBody>
      </p:sp>
      <p:sp>
        <p:nvSpPr>
          <p:cNvPr id="332" name="Shape 343"/>
          <p:cNvSpPr txBox="1"/>
          <p:nvPr/>
        </p:nvSpPr>
        <p:spPr>
          <a:xfrm rot="-4197571">
            <a:off x="31504154" y="29775307"/>
            <a:ext cx="3301290" cy="645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 b="1">
                <a:solidFill>
                  <a:srgbClr val="1155CC"/>
                </a:solidFill>
              </a:rPr>
              <a:t>MIML</a:t>
            </a:r>
            <a:r>
              <a:rPr lang="en-US" sz="2000" b="1" baseline="-25000">
                <a:solidFill>
                  <a:srgbClr val="1155CC"/>
                </a:solidFill>
              </a:rPr>
              <a:t>perf </a:t>
            </a:r>
            <a:r>
              <a:rPr lang="en-US" sz="20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(0.2283)</a:t>
            </a:r>
          </a:p>
        </p:txBody>
      </p:sp>
      <p:sp>
        <p:nvSpPr>
          <p:cNvPr id="333" name="Shape 346"/>
          <p:cNvSpPr txBox="1"/>
          <p:nvPr/>
        </p:nvSpPr>
        <p:spPr>
          <a:xfrm>
            <a:off x="34425125" y="31852375"/>
            <a:ext cx="6023400" cy="12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1155CC"/>
                </a:solidFill>
              </a:rPr>
              <a:t>     </a:t>
            </a:r>
            <a:r>
              <a:rPr lang="en-US" sz="2300" b="1">
                <a:solidFill>
                  <a:srgbClr val="1155CC"/>
                </a:solidFill>
              </a:rPr>
              <a:t>Effect of the training objective 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b="1">
                <a:solidFill>
                  <a:srgbClr val="1155CC"/>
                </a:solidFill>
              </a:rPr>
              <a:t>test performance on the Riedel dataset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1155CC"/>
              </a:solidFill>
            </a:endParaRPr>
          </a:p>
        </p:txBody>
      </p:sp>
      <p:sp>
        <p:nvSpPr>
          <p:cNvPr id="334" name="Shape 344"/>
          <p:cNvSpPr txBox="1"/>
          <p:nvPr/>
        </p:nvSpPr>
        <p:spPr>
          <a:xfrm rot="-4040165">
            <a:off x="28518531" y="26781246"/>
            <a:ext cx="3301108" cy="645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ym typeface="Calibri"/>
              </a:rPr>
              <a:t>   </a:t>
            </a: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M3MIML(0.946)</a:t>
            </a:r>
            <a:endParaRPr lang="en-US" dirty="0">
              <a:sym typeface="Calibri"/>
            </a:endParaRPr>
          </a:p>
        </p:txBody>
      </p:sp>
      <p:sp>
        <p:nvSpPr>
          <p:cNvPr id="335" name="Shape 345"/>
          <p:cNvSpPr txBox="1"/>
          <p:nvPr/>
        </p:nvSpPr>
        <p:spPr>
          <a:xfrm rot="-4045043">
            <a:off x="29214107" y="26706572"/>
            <a:ext cx="3301431" cy="645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ym typeface="Calibri"/>
              </a:rPr>
              <a:t>   </a:t>
            </a:r>
            <a:r>
              <a:rPr lang="en-US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1155CC"/>
                </a:solidFill>
                <a:latin typeface="Calibri"/>
                <a:ea typeface="Calibri"/>
                <a:cs typeface="Calibri"/>
              </a:rPr>
              <a:t>MIML</a:t>
            </a:r>
            <a:r>
              <a:rPr lang="en-US" sz="2000" b="1" baseline="-25000" dirty="0" err="1">
                <a:solidFill>
                  <a:srgbClr val="1155CC"/>
                </a:solidFill>
                <a:latin typeface="Calibri"/>
                <a:ea typeface="Calibri"/>
                <a:cs typeface="Calibri"/>
              </a:rPr>
              <a:t>perf</a:t>
            </a: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(0.962)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1396.325"/>
  <p:tag name="LATEXADDIN" val="\documentclass{article}&#10;\usepackage{amsmath}&#10;\pagestyle{empty}&#10;\begin{document}&#10;&#10;$x_i = \{x_i^{(1)},\ldots,x_i^{(n_i)}\} \in X$&#10;&#10;&#10;\end{document}"/>
  <p:tag name="IGUANATEXSIZE" val="4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057"/>
  <p:tag name="ORIGINALWIDTH" val="467.524"/>
  <p:tag name="LATEXADDIN" val="\documentclass{article}&#10;\usepackage{amsmath}&#10;\pagestyle{empty}&#10;\begin{document}&#10;&#10;$z^{(i,j)}_k \in \{0,1\}$&#10;&#10;&#10;\end{document}"/>
  <p:tag name="IGUANATEXSIZE" val="36"/>
  <p:tag name="IGUANATEXCURSOR" val="1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5057"/>
  <p:tag name="ORIGINALWIDTH" val="273.5141"/>
  <p:tag name="LATEXADDIN" val="\documentclass{article}&#10;\usepackage{amsmath}&#10;\pagestyle{empty}&#10;\begin{document}&#10;&#10;$g^j(x_i^{(k)})$&#10;&#10;&#10;&#10;\end{document}"/>
  <p:tag name="IGUANATEXSIZE" val="36"/>
  <p:tag name="IGUANATEXCURSOR" val="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00512"/>
  <p:tag name="ORIGINALWIDTH" val="1108.057"/>
  <p:tag name="LATEXADDIN" val="\documentclass{article}&#10;\usepackage{amsmath}&#10;&#10;&#10;\pagestyle{empty}&#10;\begin{document}&#10;&#10;$\hat y_j \leftarrow \bigvee_{k=1}^{n_t} I\{j: g^j(x^{(k)}) \geq \eta_{j}\} $&#10;&#10;\end{document}"/>
  <p:tag name="IGUANATEXSIZE" val="36"/>
  <p:tag name="IGUANATEXCURSOR" val="1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476.9404"/>
  <p:tag name="LATEXADDIN" val="\documentclass{article}&#10;\usepackage{amsmath}&#10;\pagestyle{empty}&#10;\begin{document}&#10;&#10;$z^{(i,j)}=0 $&#10;&#10;&#10;\end{document}"/>
  <p:tag name="IGUANATEXSIZE" val="4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5"/>
  <p:tag name="ORIGINALWIDTH" val="228.75"/>
  <p:tag name="LATEXADDIN" val="\documentclass{article}&#10;\usepackage{amsmath}&#10;\pagestyle{empty}&#10;\begin{document}&#10;&#10;$c^{(i,j)} $&#10;&#10;&#10;\end{document}"/>
  <p:tag name="IGUANATEXSIZE" val="4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5"/>
  <p:tag name="ORIGINALWIDTH" val="228.75"/>
  <p:tag name="LATEXADDIN" val="\documentclass{article}&#10;\usepackage{amsmath}&#10;\pagestyle{empty}&#10;\begin{document}&#10;&#10;$c^{(i,j)} $&#10;&#10;&#10;\end{document}"/>
  <p:tag name="IGUANATEXSIZE" val="4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50441"/>
  <p:tag name="ORIGINALWIDTH" val="431.0221"/>
  <p:tag name="LATEXADDIN" val="\documentclass{article}&#10;\usepackage{amsmath}&#10;\pagestyle{empty}&#10;\begin{document}&#10;&#10;$c^{(i,j)} \leftarrow k.n_i $&#10;&#10;&#10;\end{document}"/>
  <p:tag name="IGUANATEXSIZE" val="36"/>
  <p:tag name="IGUANATEXCURSOR" val="1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0057"/>
  <p:tag name="ORIGINALWIDTH" val="1097.056"/>
  <p:tag name="LATEXADDIN" val="\documentclass{article}&#10;\usepackage{amsmath,amssymb}&#10;\pagestyle{empty}&#10;\begin{document}&#10;&#10;$c^{(i,j)} \leftarrow \sum_{k = 1}^{n_i} \mathbb I\{g^j(x_i^{(k)}) \geq \eta_j\}$&#10;&#10;&#10;\end{document}"/>
  <p:tag name="IGUANATEXSIZE" val="36"/>
  <p:tag name="IGUANATEXCURSOR" val="5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5"/>
  <p:tag name="ORIGINALWIDTH" val="733.5"/>
  <p:tag name="LATEXADDIN" val="\documentclass{article}&#10;\usepackage{amsmath}&#10;\pagestyle{empty}&#10;\begin{document}&#10;&#10;&#10;$\sum_{i = 1}^N n_i \rightarrow N$&#10;&#10;\end{document}"/>
  <p:tag name="IGUANATEXSIZE" val="4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5"/>
  <p:tag name="ORIGINALWIDTH" val="93"/>
  <p:tag name="LATEXADDIN" val="\documentclass{article}&#10;\usepackage{amsmath}&#10;\pagestyle{empty}&#10;\begin{document}&#10;&#10;&#10;$ \Delta $&#10;&#10;\end{document}"/>
  <p:tag name="IGUANATEXSIZE" val="4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15.748"/>
  <p:tag name="LATEXADDIN" val="\documentclass{article}&#10;\usepackage{amsmath}&#10;\pagestyle{empty}&#10;\begin{document}&#10;&#10;$y_i = [y_{i,1}, y_{i,2}, \ldots, y_{i,L}] \in Y = \{0,1\}^L$&#10;&#10;&#10;\end{document}"/>
  <p:tag name="IGUANATEXSIZE" val="4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50457"/>
  <p:tag name="ORIGINALWIDTH" val="67.00346"/>
  <p:tag name="LATEXADDIN" val="\documentclass{article}&#10;\usepackage{amsmath,amssymb}&#10;\pagestyle{empty}&#10;\begin{document}&#10;&#10;\[&#10;g^j&#10;\]&#10;&#10;\end{document}"/>
  <p:tag name="IGUANATEXSIZE" val="36"/>
  <p:tag name="IGUANATEXCURSOR" val="9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,amssymb}&#10;\pagestyle{empty}&#10;\begin{document}&#10;&#10;\[&#10;j&#10;\]&#10;&#10;\end{document}"/>
  <p:tag name="IGUANATEXSIZE" val="36"/>
  <p:tag name="IGUANATEXCURSOR" val="9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,amssymb}&#10;\pagestyle{empty}&#10;\begin{document}&#10;&#10;\[&#10;j&#10;\]&#10;&#10;\end{document}"/>
  <p:tag name="IGUANATEXSIZE" val="36"/>
  <p:tag name="IGUANATEXCURSOR" val="9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50283"/>
  <p:tag name="ORIGINALWIDTH" val="22.50118"/>
  <p:tag name="LATEXADDIN" val="\documentclass{article}&#10;\usepackage{amsmath,amssymb}&#10;\pagestyle{empty}&#10;\begin{document}&#10;&#10;\[&#10;i&#10;\]&#10;&#10;\end{document}"/>
  <p:tag name="IGUANATEXSIZE" val="36"/>
  <p:tag name="IGUANATEXCURSOR" val="9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50386"/>
  <p:tag name="ORIGINALWIDTH" val="101.5052"/>
  <p:tag name="LATEXADDIN" val="\documentclass{article}&#10;\usepackage{amsmath,amssymb}&#10;\pagestyle{empty}&#10;\begin{document}&#10;&#10;\[&#10;k^{\text{th}}&#10;\]&#10;&#10;\end{document}"/>
  <p:tag name="IGUANATEXSIZE" val="36"/>
  <p:tag name="IGUANATEXCURSOR" val="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010.552"/>
  <p:tag name="LATEXADDIN" val="\documentclass{article}&#10;\usepackage{amsmath,amssymb}&#10;\pagestyle{empty}&#10;\begin{document}&#10;&#10;\[&#10; O(N^2 \cdot L) \rightarrow O(N\log N \cdot L)&#10;\]&#10;&#10;\end{document}"/>
  <p:tag name="IGUANATEXSIZE" val="36"/>
  <p:tag name="IGUANATEXCURSOR" val="1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356.5183"/>
  <p:tag name="LATEXADDIN" val="\documentclass{article}&#10;\usepackage{amsmath}&#10;\pagestyle{empty}&#10;\begin{document}&#10;&#10;&#10;\[&#10;f(\text{TP,TN})&#10;\]&#10;&#10;\end{document}"/>
  <p:tag name="IGUANATEXSIZE" val="36"/>
  <p:tag name="IGUANATEXCURSOR" val="1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,amssymb}&#10;\pagestyle{empty}&#10;\begin{document}&#10;&#10;\[&#10;j&#10;\]&#10;&#10;\end{document}"/>
  <p:tag name="IGUANATEXSIZE" val="36"/>
  <p:tag name="IGUANATEXCURSOR" val="9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50283"/>
  <p:tag name="ORIGINALWIDTH" val="22.50118"/>
  <p:tag name="LATEXADDIN" val="\documentclass{article}&#10;\usepackage{amsmath,amssymb}&#10;\pagestyle{empty}&#10;\begin{document}&#10;&#10;\[&#10;i&#10;\]&#10;&#10;\end{document}"/>
  <p:tag name="IGUANATEXSIZE" val="36"/>
  <p:tag name="IGUANATEXCURSOR" val="9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50283"/>
  <p:tag name="ORIGINALWIDTH" val="22.50118"/>
  <p:tag name="LATEXADDIN" val="\documentclass{article}&#10;\usepackage{amsmath,amssymb}&#10;\pagestyle{empty}&#10;\begin{document}&#10;&#10;\[&#10;i&#10;\]&#10;&#10;\end{document}"/>
  <p:tag name="IGUANATEXSIZE" val="36"/>
  <p:tag name="IGUANATEXCURSOR" val="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36.6704"/>
  <p:tag name="LATEXADDIN" val="\documentclass{article}&#10;\usepackage{amsmath}&#10;\pagestyle{empty}&#10;\begin{document}&#10;&#10;&#10;$\{(x_i,y_i)\}_{i=1}^N$&#10;&#10;\end{document}"/>
  <p:tag name="IGUANATEXSIZE" val="4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,amssymb}&#10;\pagestyle{empty}&#10;\begin{document}&#10;&#10;\[&#10;j&#10;\]&#10;&#10;\end{document}"/>
  <p:tag name="IGUANATEXSIZE" val="36"/>
  <p:tag name="IGUANATEXCURSOR" val="9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1.00315"/>
  <p:tag name="ORIGINALWIDTH" val="65.0033"/>
  <p:tag name="LATEXADDIN" val="\documentclass{article}&#10;\usepackage{amsmath}&#10;&#10;&#10;\pagestyle{empty}&#10;\begin{document}&#10;&#10;\[&#10;\eta_j&#10;\]&#10;&#10;\end{document}"/>
  <p:tag name="IGUANATEXSIZE" val="36"/>
  <p:tag name="IGUANATEXCURSOR" val="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}&#10;&#10;&#10;\pagestyle{empty}&#10;\begin{document}&#10;&#10;\[&#10;j&#10;\]&#10;&#10;\end{document}"/>
  <p:tag name="IGUANATEXSIZE" val="36"/>
  <p:tag name="IGUANATEXCURSOR" val="8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39.00197"/>
  <p:tag name="LATEXADDIN" val="\documentclass{article}&#10;\usepackage{amsmath}&#10;&#10;&#10;\pagestyle{empty}&#10;\begin{document}&#10;&#10;\[&#10;\eta&#10;\]&#10;&#10;\end{document}"/>
  <p:tag name="IGUANATEXSIZE" val="36"/>
  <p:tag name="IGUANATEXCURSOR" val="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0057"/>
  <p:tag name="ORIGINALWIDTH" val="158.0081"/>
  <p:tag name="LATEXADDIN" val="\documentclass{article}&#10;\usepackage{amsmath}&#10;\pagestyle{empty}&#10;\begin{document}&#10;&#10;\[&#10;z^{(i,j)}_k&#10;\]&#10;&#10;\end{document}"/>
  <p:tag name="IGUANATEXSIZE" val="36"/>
  <p:tag name="IGUANATEXCURSOR" val="9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50283"/>
  <p:tag name="ORIGINALWIDTH" val="22.50118"/>
  <p:tag name="LATEXADDIN" val="\documentclass{article}&#10;\usepackage{amsmath}&#10;\pagestyle{empty}&#10;\begin{document}&#10;&#10;\[&#10;i&#10;\]&#10;&#10;\end{document}"/>
  <p:tag name="IGUANATEXSIZE" val="36"/>
  <p:tag name="IGUANATEXCURSOR" val="8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.50299"/>
  <p:tag name="ORIGINALWIDTH" val="37.50189"/>
  <p:tag name="LATEXADDIN" val="\documentclass{article}&#10;\usepackage{amsmath}&#10;\pagestyle{empty}&#10;\begin{document}&#10;&#10;\[&#10;k&#10;\]&#10;&#10;\end{document}"/>
  <p:tag name="IGUANATEXSIZE" val="36"/>
  <p:tag name="IGUANATEXCURSOR" val="8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34.50181"/>
  <p:tag name="LATEXADDIN" val="\documentclass{article}&#10;\usepackage{amsmath}&#10;\pagestyle{empty}&#10;\begin{document}&#10;&#10;\[&#10;j&#10;\]&#10;&#10;\end{document}"/>
  <p:tag name="IGUANATEXSIZE" val="36"/>
  <p:tag name="IGUANATEXCURSOR" val="8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057"/>
  <p:tag name="ORIGINALWIDTH" val="1039.053"/>
  <p:tag name="LATEXADDIN" val="\documentclass{article}&#10;\usepackage{amsmath}&#10;\pagestyle{empty}&#10;\begin{document}&#10;&#10;&#10;$D^j \leftarrow \{\{(x_i^{(k)},z^{(i,j)}_k)\}_{k=1}^{n_i}\}_{i=1}^n$&#10;&#10;\end{document}"/>
  <p:tag name="IGUANATEXSIZE" val="40"/>
  <p:tag name="IGUANATEXCURSOR" val="1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5"/>
  <p:tag name="ORIGINALWIDTH" val="93"/>
  <p:tag name="LATEXADDIN" val="\documentclass{article}&#10;\usepackage{amsmath}&#10;\pagestyle{empty}&#10;\begin{document}&#10;&#10;&#10;$ \Delta $&#10;&#10;\end{document}"/>
  <p:tag name="IGUANATEXSIZE" val="4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332.958"/>
  <p:tag name="LATEXADDIN" val="\documentclass{article}&#10;\usepackage{amsmath}&#10;\pagestyle{empty}&#10;\begin{document}&#10;&#10;$F^j_\beta(\text{f};X,Y) := ({\frac{\beta}{\text{Prec}^j(\text{f};X,Y)} + \frac{1-\beta}{\text{Rec}^j(\text{f};X,Y)}})^{-1}$&#10;&#10;\end{document}"/>
  <p:tag name="IGUANATEXSIZE" val="4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4777"/>
  <p:tag name="ORIGINALWIDTH" val="2074.241"/>
  <p:tag name="LATEXADDIN" val="\documentclass{article}&#10;\usepackage{amsmath}&#10;\pagestyle{empty}&#10;\begin{document}&#10;&#10; $F^{macro}_\beta(\text{f};X,Y) := \frac{1}{L}\sum_{j=1}^LF^j_\beta(\text{f};X,Y)$&#10;&#10;\end{document}"/>
  <p:tag name="IGUANATEXSIZE" val="4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2459.693"/>
  <p:tag name="LATEXADDIN" val="\documentclass{article}&#10;\usepackage{amsmath}&#10;\pagestyle{empty}&#10;\begin{document}&#10;&#10;$F^{micro}_\beta(\text{f};X,Y):= ({\frac{\beta}{\text{Prec}(\text{f};X,Y)} + \frac{1-\beta}{\text{Rec}(\text{f};X,Y)}})^{-1} $&#10;&#10;\end{document}"/>
  <p:tag name="IGUANATEXSIZE" val="4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581.5299"/>
  <p:tag name="LATEXADDIN" val="\documentclass{article}&#10;\usepackage{amsmath}&#10;\pagestyle{empty}&#10;\begin{document}&#10;&#10;$g(x)\approx P(y=1)$&#10;&#10;&#10;\end{document}"/>
  <p:tag name="IGUANATEXSIZE" val="36"/>
  <p:tag name="IGUANATEXCURSOR" val="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768.0394"/>
  <p:tag name="LATEXADDIN" val="\documentclass{article}&#10;\usepackage{amsmath}&#10;\pagestyle{empty}&#10;\begin{document}&#10;&#10;$f(x) = \text{sign}(g(x)-\eta)$&#10;&#10;&#10;\end{document}"/>
  <p:tag name="IGUANATEXSIZE" val="36"/>
  <p:tag name="IGUANATEXCURSOR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5"/>
  <p:tag name="ORIGINALWIDTH" val="59.25"/>
  <p:tag name="LATEXADDIN" val="\documentclass{article}&#10;\usepackage{amsmath}&#10;\pagestyle{empty}&#10;\begin{document}&#10;&#10;&#10;$ \eta $&#10;&#10;\end{document}"/>
  <p:tag name="IGUANATEXSIZE" val="4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667</Words>
  <Application>Microsoft Office PowerPoint</Application>
  <PresentationFormat>Custom</PresentationFormat>
  <Paragraphs>160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Corsiva</vt:lpstr>
      <vt:lpstr>Arial</vt:lpstr>
      <vt:lpstr>Calibri</vt:lpstr>
      <vt:lpstr>Karla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Apoorv Aggarwal</cp:lastModifiedBy>
  <cp:revision>138</cp:revision>
  <dcterms:modified xsi:type="dcterms:W3CDTF">2017-01-31T09:58:30Z</dcterms:modified>
</cp:coreProperties>
</file>